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1"/>
  </p:sldMasterIdLst>
  <p:sldIdLst>
    <p:sldId id="257" r:id="rId2"/>
    <p:sldId id="259" r:id="rId3"/>
    <p:sldId id="261" r:id="rId4"/>
    <p:sldId id="262" r:id="rId5"/>
    <p:sldId id="273" r:id="rId6"/>
    <p:sldId id="264" r:id="rId7"/>
    <p:sldId id="265" r:id="rId8"/>
    <p:sldId id="266" r:id="rId9"/>
    <p:sldId id="267" r:id="rId10"/>
    <p:sldId id="270" r:id="rId11"/>
    <p:sldId id="274"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озділ за замовчуванням" id="{826D7961-8FF9-444C-AB8E-201CE4E659BF}">
          <p14:sldIdLst>
            <p14:sldId id="257"/>
            <p14:sldId id="259"/>
            <p14:sldId id="261"/>
            <p14:sldId id="262"/>
            <p14:sldId id="273"/>
          </p14:sldIdLst>
        </p14:section>
        <p14:section name="Розділ без заголовка" id="{B544DA79-0E13-4A08-A4B9-889A91D29E05}">
          <p14:sldIdLst>
            <p14:sldId id="264"/>
            <p14:sldId id="265"/>
            <p14:sldId id="266"/>
            <p14:sldId id="267"/>
            <p14:sldId id="270"/>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p:scale>
          <a:sx n="100" d="100"/>
          <a:sy n="100" d="100"/>
        </p:scale>
        <p:origin x="174"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9DCA1519-3ACB-4176-BCFB-43676C8BDA43}" type="datetimeFigureOut">
              <a:rPr lang="uk-UA" smtClean="0"/>
              <a:t>04.08.2026</a:t>
            </a:fld>
            <a:endParaRPr lang="uk-UA"/>
          </a:p>
        </p:txBody>
      </p:sp>
      <p:sp>
        <p:nvSpPr>
          <p:cNvPr id="5" name="Footer Placeholder 4"/>
          <p:cNvSpPr>
            <a:spLocks noGrp="1"/>
          </p:cNvSpPr>
          <p:nvPr>
            <p:ph type="ftr" sz="quarter" idx="11"/>
          </p:nvPr>
        </p:nvSpPr>
        <p:spPr/>
        <p:txBody>
          <a:bodyPr/>
          <a:lstStyle/>
          <a:p>
            <a:endParaRPr lang="uk-UA"/>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uk-UA"/>
          </a:p>
        </p:txBody>
      </p:sp>
      <p:sp>
        <p:nvSpPr>
          <p:cNvPr id="6" name="Slide Number Placeholder 5"/>
          <p:cNvSpPr>
            <a:spLocks noGrp="1"/>
          </p:cNvSpPr>
          <p:nvPr>
            <p:ph type="sldNum" sz="quarter" idx="12"/>
          </p:nvPr>
        </p:nvSpPr>
        <p:spPr>
          <a:xfrm>
            <a:off x="531812" y="4529540"/>
            <a:ext cx="779767" cy="365125"/>
          </a:xfrm>
        </p:spPr>
        <p:txBody>
          <a:bodyPr/>
          <a:lstStyle/>
          <a:p>
            <a:fld id="{412336A2-224D-42E6-9400-9F3E9FBA1896}" type="slidenum">
              <a:rPr lang="uk-UA" smtClean="0"/>
              <a:t>‹№›</a:t>
            </a:fld>
            <a:endParaRPr lang="uk-UA"/>
          </a:p>
        </p:txBody>
      </p:sp>
    </p:spTree>
    <p:extLst>
      <p:ext uri="{BB962C8B-B14F-4D97-AF65-F5344CB8AC3E}">
        <p14:creationId xmlns:p14="http://schemas.microsoft.com/office/powerpoint/2010/main" val="2402670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9DCA1519-3ACB-4176-BCFB-43676C8BDA43}" type="datetimeFigureOut">
              <a:rPr lang="uk-UA" smtClean="0"/>
              <a:t>04.08.2026</a:t>
            </a:fld>
            <a:endParaRPr lang="uk-UA"/>
          </a:p>
        </p:txBody>
      </p:sp>
      <p:sp>
        <p:nvSpPr>
          <p:cNvPr id="5" name="Footer Placeholder 4"/>
          <p:cNvSpPr>
            <a:spLocks noGrp="1"/>
          </p:cNvSpPr>
          <p:nvPr>
            <p:ph type="ftr" sz="quarter" idx="11"/>
          </p:nvPr>
        </p:nvSpPr>
        <p:spPr/>
        <p:txBody>
          <a:bodyPr/>
          <a:lstStyle/>
          <a:p>
            <a:endParaRPr lang="uk-U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uk-UA"/>
          </a:p>
        </p:txBody>
      </p:sp>
      <p:sp>
        <p:nvSpPr>
          <p:cNvPr id="6" name="Slide Number Placeholder 5"/>
          <p:cNvSpPr>
            <a:spLocks noGrp="1"/>
          </p:cNvSpPr>
          <p:nvPr>
            <p:ph type="sldNum" sz="quarter" idx="12"/>
          </p:nvPr>
        </p:nvSpPr>
        <p:spPr>
          <a:xfrm>
            <a:off x="531812" y="3244139"/>
            <a:ext cx="779767" cy="365125"/>
          </a:xfrm>
        </p:spPr>
        <p:txBody>
          <a:bodyPr/>
          <a:lstStyle/>
          <a:p>
            <a:fld id="{412336A2-224D-42E6-9400-9F3E9FBA1896}" type="slidenum">
              <a:rPr lang="uk-UA" smtClean="0"/>
              <a:t>‹№›</a:t>
            </a:fld>
            <a:endParaRPr lang="uk-UA"/>
          </a:p>
        </p:txBody>
      </p:sp>
    </p:spTree>
    <p:extLst>
      <p:ext uri="{BB962C8B-B14F-4D97-AF65-F5344CB8AC3E}">
        <p14:creationId xmlns:p14="http://schemas.microsoft.com/office/powerpoint/2010/main" val="3109316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9DCA1519-3ACB-4176-BCFB-43676C8BDA43}" type="datetimeFigureOut">
              <a:rPr lang="uk-UA" smtClean="0"/>
              <a:t>04.08.2026</a:t>
            </a:fld>
            <a:endParaRPr lang="uk-UA"/>
          </a:p>
        </p:txBody>
      </p:sp>
      <p:sp>
        <p:nvSpPr>
          <p:cNvPr id="5" name="Footer Placeholder 4"/>
          <p:cNvSpPr>
            <a:spLocks noGrp="1"/>
          </p:cNvSpPr>
          <p:nvPr>
            <p:ph type="ftr" sz="quarter" idx="11"/>
          </p:nvPr>
        </p:nvSpPr>
        <p:spPr/>
        <p:txBody>
          <a:bodyPr/>
          <a:lstStyle/>
          <a:p>
            <a:endParaRPr lang="uk-UA"/>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uk-UA"/>
          </a:p>
        </p:txBody>
      </p:sp>
      <p:sp>
        <p:nvSpPr>
          <p:cNvPr id="6" name="Slide Number Placeholder 5"/>
          <p:cNvSpPr>
            <a:spLocks noGrp="1"/>
          </p:cNvSpPr>
          <p:nvPr>
            <p:ph type="sldNum" sz="quarter" idx="12"/>
          </p:nvPr>
        </p:nvSpPr>
        <p:spPr>
          <a:xfrm>
            <a:off x="531812" y="3244139"/>
            <a:ext cx="779767" cy="365125"/>
          </a:xfrm>
        </p:spPr>
        <p:txBody>
          <a:bodyPr/>
          <a:lstStyle/>
          <a:p>
            <a:fld id="{412336A2-224D-42E6-9400-9F3E9FBA1896}" type="slidenum">
              <a:rPr lang="uk-UA" smtClean="0"/>
              <a:t>‹№›</a:t>
            </a:fld>
            <a:endParaRPr lang="uk-UA"/>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327722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9DCA1519-3ACB-4176-BCFB-43676C8BDA43}" type="datetimeFigureOut">
              <a:rPr lang="uk-UA" smtClean="0"/>
              <a:t>04.08.2026</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uk-UA"/>
          </a:p>
        </p:txBody>
      </p:sp>
      <p:sp>
        <p:nvSpPr>
          <p:cNvPr id="7" name="Slide Number Placeholder 6"/>
          <p:cNvSpPr>
            <a:spLocks noGrp="1"/>
          </p:cNvSpPr>
          <p:nvPr>
            <p:ph type="sldNum" sz="quarter" idx="12"/>
          </p:nvPr>
        </p:nvSpPr>
        <p:spPr>
          <a:xfrm>
            <a:off x="531812" y="4983087"/>
            <a:ext cx="779767" cy="365125"/>
          </a:xfrm>
        </p:spPr>
        <p:txBody>
          <a:bodyPr/>
          <a:lstStyle/>
          <a:p>
            <a:fld id="{412336A2-224D-42E6-9400-9F3E9FBA1896}" type="slidenum">
              <a:rPr lang="uk-UA" smtClean="0"/>
              <a:t>‹№›</a:t>
            </a:fld>
            <a:endParaRPr lang="uk-UA"/>
          </a:p>
        </p:txBody>
      </p:sp>
    </p:spTree>
    <p:extLst>
      <p:ext uri="{BB962C8B-B14F-4D97-AF65-F5344CB8AC3E}">
        <p14:creationId xmlns:p14="http://schemas.microsoft.com/office/powerpoint/2010/main" val="36054670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9DCA1519-3ACB-4176-BCFB-43676C8BDA43}" type="datetimeFigureOut">
              <a:rPr lang="uk-UA" smtClean="0"/>
              <a:t>04.08.2026</a:t>
            </a:fld>
            <a:endParaRPr lang="uk-UA"/>
          </a:p>
        </p:txBody>
      </p:sp>
      <p:sp>
        <p:nvSpPr>
          <p:cNvPr id="6" name="Footer Placeholder 5"/>
          <p:cNvSpPr>
            <a:spLocks noGrp="1"/>
          </p:cNvSpPr>
          <p:nvPr>
            <p:ph type="ftr" sz="quarter" idx="11"/>
          </p:nvPr>
        </p:nvSpPr>
        <p:spPr/>
        <p:txBody>
          <a:bodyPr/>
          <a:lstStyle/>
          <a:p>
            <a:endParaRPr lang="uk-UA"/>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uk-UA"/>
          </a:p>
        </p:txBody>
      </p:sp>
      <p:sp>
        <p:nvSpPr>
          <p:cNvPr id="7" name="Slide Number Placeholder 6"/>
          <p:cNvSpPr>
            <a:spLocks noGrp="1"/>
          </p:cNvSpPr>
          <p:nvPr>
            <p:ph type="sldNum" sz="quarter" idx="12"/>
          </p:nvPr>
        </p:nvSpPr>
        <p:spPr>
          <a:xfrm>
            <a:off x="531812" y="4983087"/>
            <a:ext cx="779767" cy="365125"/>
          </a:xfrm>
        </p:spPr>
        <p:txBody>
          <a:bodyPr/>
          <a:lstStyle/>
          <a:p>
            <a:fld id="{412336A2-224D-42E6-9400-9F3E9FBA1896}" type="slidenum">
              <a:rPr lang="uk-UA" smtClean="0"/>
              <a:t>‹№›</a:t>
            </a:fld>
            <a:endParaRPr lang="uk-UA"/>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386203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9DCA1519-3ACB-4176-BCFB-43676C8BDA43}" type="datetimeFigureOut">
              <a:rPr lang="uk-UA" smtClean="0"/>
              <a:t>04.08.2026</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uk-UA"/>
          </a:p>
        </p:txBody>
      </p:sp>
      <p:sp>
        <p:nvSpPr>
          <p:cNvPr id="7" name="Slide Number Placeholder 6"/>
          <p:cNvSpPr>
            <a:spLocks noGrp="1"/>
          </p:cNvSpPr>
          <p:nvPr>
            <p:ph type="sldNum" sz="quarter" idx="12"/>
          </p:nvPr>
        </p:nvSpPr>
        <p:spPr>
          <a:xfrm>
            <a:off x="531812" y="4983087"/>
            <a:ext cx="779767" cy="365125"/>
          </a:xfrm>
        </p:spPr>
        <p:txBody>
          <a:bodyPr/>
          <a:lstStyle/>
          <a:p>
            <a:fld id="{412336A2-224D-42E6-9400-9F3E9FBA1896}" type="slidenum">
              <a:rPr lang="uk-UA" smtClean="0"/>
              <a:t>‹№›</a:t>
            </a:fld>
            <a:endParaRPr lang="uk-UA"/>
          </a:p>
        </p:txBody>
      </p:sp>
    </p:spTree>
    <p:extLst>
      <p:ext uri="{BB962C8B-B14F-4D97-AF65-F5344CB8AC3E}">
        <p14:creationId xmlns:p14="http://schemas.microsoft.com/office/powerpoint/2010/main" val="3127769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9DCA1519-3ACB-4176-BCFB-43676C8BDA43}" type="datetimeFigureOut">
              <a:rPr lang="uk-UA" smtClean="0"/>
              <a:t>04.08.2026</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uk-UA"/>
          </a:p>
        </p:txBody>
      </p:sp>
      <p:sp>
        <p:nvSpPr>
          <p:cNvPr id="6" name="Slide Number Placeholder 5"/>
          <p:cNvSpPr>
            <a:spLocks noGrp="1"/>
          </p:cNvSpPr>
          <p:nvPr>
            <p:ph type="sldNum" sz="quarter" idx="12"/>
          </p:nvPr>
        </p:nvSpPr>
        <p:spPr/>
        <p:txBody>
          <a:bodyPr/>
          <a:lstStyle/>
          <a:p>
            <a:fld id="{412336A2-224D-42E6-9400-9F3E9FBA1896}" type="slidenum">
              <a:rPr lang="uk-UA" smtClean="0"/>
              <a:t>‹№›</a:t>
            </a:fld>
            <a:endParaRPr lang="uk-UA"/>
          </a:p>
        </p:txBody>
      </p:sp>
    </p:spTree>
    <p:extLst>
      <p:ext uri="{BB962C8B-B14F-4D97-AF65-F5344CB8AC3E}">
        <p14:creationId xmlns:p14="http://schemas.microsoft.com/office/powerpoint/2010/main" val="1779673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9DCA1519-3ACB-4176-BCFB-43676C8BDA43}" type="datetimeFigureOut">
              <a:rPr lang="uk-UA" smtClean="0"/>
              <a:t>04.08.2026</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uk-UA"/>
          </a:p>
        </p:txBody>
      </p:sp>
      <p:sp>
        <p:nvSpPr>
          <p:cNvPr id="6" name="Slide Number Placeholder 5"/>
          <p:cNvSpPr>
            <a:spLocks noGrp="1"/>
          </p:cNvSpPr>
          <p:nvPr>
            <p:ph type="sldNum" sz="quarter" idx="12"/>
          </p:nvPr>
        </p:nvSpPr>
        <p:spPr/>
        <p:txBody>
          <a:bodyPr/>
          <a:lstStyle/>
          <a:p>
            <a:fld id="{412336A2-224D-42E6-9400-9F3E9FBA1896}" type="slidenum">
              <a:rPr lang="uk-UA" smtClean="0"/>
              <a:t>‹№›</a:t>
            </a:fld>
            <a:endParaRPr lang="uk-UA"/>
          </a:p>
        </p:txBody>
      </p:sp>
    </p:spTree>
    <p:extLst>
      <p:ext uri="{BB962C8B-B14F-4D97-AF65-F5344CB8AC3E}">
        <p14:creationId xmlns:p14="http://schemas.microsoft.com/office/powerpoint/2010/main" val="3992922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9DCA1519-3ACB-4176-BCFB-43676C8BDA43}" type="datetimeFigureOut">
              <a:rPr lang="uk-UA" smtClean="0"/>
              <a:t>04.08.2026</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uk-UA"/>
          </a:p>
        </p:txBody>
      </p:sp>
      <p:sp>
        <p:nvSpPr>
          <p:cNvPr id="6" name="Slide Number Placeholder 5"/>
          <p:cNvSpPr>
            <a:spLocks noGrp="1"/>
          </p:cNvSpPr>
          <p:nvPr>
            <p:ph type="sldNum" sz="quarter" idx="12"/>
          </p:nvPr>
        </p:nvSpPr>
        <p:spPr/>
        <p:txBody>
          <a:bodyPr/>
          <a:lstStyle/>
          <a:p>
            <a:fld id="{412336A2-224D-42E6-9400-9F3E9FBA1896}" type="slidenum">
              <a:rPr lang="uk-UA" smtClean="0"/>
              <a:t>‹№›</a:t>
            </a:fld>
            <a:endParaRPr lang="uk-UA"/>
          </a:p>
        </p:txBody>
      </p:sp>
    </p:spTree>
    <p:extLst>
      <p:ext uri="{BB962C8B-B14F-4D97-AF65-F5344CB8AC3E}">
        <p14:creationId xmlns:p14="http://schemas.microsoft.com/office/powerpoint/2010/main" val="956800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9DCA1519-3ACB-4176-BCFB-43676C8BDA43}" type="datetimeFigureOut">
              <a:rPr lang="uk-UA" smtClean="0"/>
              <a:t>04.08.2026</a:t>
            </a:fld>
            <a:endParaRPr lang="uk-UA"/>
          </a:p>
        </p:txBody>
      </p:sp>
      <p:sp>
        <p:nvSpPr>
          <p:cNvPr id="5" name="Footer Placeholder 4"/>
          <p:cNvSpPr>
            <a:spLocks noGrp="1"/>
          </p:cNvSpPr>
          <p:nvPr>
            <p:ph type="ftr" sz="quarter" idx="11"/>
          </p:nvPr>
        </p:nvSpPr>
        <p:spPr/>
        <p:txBody>
          <a:bodyPr/>
          <a:lstStyle/>
          <a:p>
            <a:endParaRPr lang="uk-U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uk-UA"/>
          </a:p>
        </p:txBody>
      </p:sp>
      <p:sp>
        <p:nvSpPr>
          <p:cNvPr id="6" name="Slide Number Placeholder 5"/>
          <p:cNvSpPr>
            <a:spLocks noGrp="1"/>
          </p:cNvSpPr>
          <p:nvPr>
            <p:ph type="sldNum" sz="quarter" idx="12"/>
          </p:nvPr>
        </p:nvSpPr>
        <p:spPr>
          <a:xfrm>
            <a:off x="531812" y="3244139"/>
            <a:ext cx="779767" cy="365125"/>
          </a:xfrm>
        </p:spPr>
        <p:txBody>
          <a:bodyPr/>
          <a:lstStyle/>
          <a:p>
            <a:fld id="{412336A2-224D-42E6-9400-9F3E9FBA1896}" type="slidenum">
              <a:rPr lang="uk-UA" smtClean="0"/>
              <a:t>‹№›</a:t>
            </a:fld>
            <a:endParaRPr lang="uk-UA"/>
          </a:p>
        </p:txBody>
      </p:sp>
    </p:spTree>
    <p:extLst>
      <p:ext uri="{BB962C8B-B14F-4D97-AF65-F5344CB8AC3E}">
        <p14:creationId xmlns:p14="http://schemas.microsoft.com/office/powerpoint/2010/main" val="2786603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9DCA1519-3ACB-4176-BCFB-43676C8BDA43}" type="datetimeFigureOut">
              <a:rPr lang="uk-UA" smtClean="0"/>
              <a:t>04.08.2026</a:t>
            </a:fld>
            <a:endParaRPr lang="uk-UA"/>
          </a:p>
        </p:txBody>
      </p:sp>
      <p:sp>
        <p:nvSpPr>
          <p:cNvPr id="6" name="Footer Placeholder 5"/>
          <p:cNvSpPr>
            <a:spLocks noGrp="1"/>
          </p:cNvSpPr>
          <p:nvPr>
            <p:ph type="ftr" sz="quarter" idx="11"/>
          </p:nvPr>
        </p:nvSpPr>
        <p:spPr/>
        <p:txBody>
          <a:bodyPr/>
          <a:lstStyle/>
          <a:p>
            <a:endParaRPr lang="uk-UA"/>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uk-UA"/>
          </a:p>
        </p:txBody>
      </p:sp>
      <p:sp>
        <p:nvSpPr>
          <p:cNvPr id="11" name="Slide Number Placeholder 5"/>
          <p:cNvSpPr>
            <a:spLocks noGrp="1"/>
          </p:cNvSpPr>
          <p:nvPr>
            <p:ph type="sldNum" sz="quarter" idx="12"/>
          </p:nvPr>
        </p:nvSpPr>
        <p:spPr>
          <a:xfrm>
            <a:off x="531812" y="787782"/>
            <a:ext cx="779767" cy="365125"/>
          </a:xfrm>
        </p:spPr>
        <p:txBody>
          <a:bodyPr/>
          <a:lstStyle/>
          <a:p>
            <a:fld id="{412336A2-224D-42E6-9400-9F3E9FBA1896}" type="slidenum">
              <a:rPr lang="uk-UA" smtClean="0"/>
              <a:t>‹№›</a:t>
            </a:fld>
            <a:endParaRPr lang="uk-UA"/>
          </a:p>
        </p:txBody>
      </p:sp>
    </p:spTree>
    <p:extLst>
      <p:ext uri="{BB962C8B-B14F-4D97-AF65-F5344CB8AC3E}">
        <p14:creationId xmlns:p14="http://schemas.microsoft.com/office/powerpoint/2010/main" val="195387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9DCA1519-3ACB-4176-BCFB-43676C8BDA43}" type="datetimeFigureOut">
              <a:rPr lang="uk-UA" smtClean="0"/>
              <a:t>04.08.2026</a:t>
            </a:fld>
            <a:endParaRPr lang="uk-UA"/>
          </a:p>
        </p:txBody>
      </p:sp>
      <p:sp>
        <p:nvSpPr>
          <p:cNvPr id="8" name="Footer Placeholder 7"/>
          <p:cNvSpPr>
            <a:spLocks noGrp="1"/>
          </p:cNvSpPr>
          <p:nvPr>
            <p:ph type="ftr" sz="quarter" idx="11"/>
          </p:nvPr>
        </p:nvSpPr>
        <p:spPr/>
        <p:txBody>
          <a:bodyPr/>
          <a:lstStyle/>
          <a:p>
            <a:endParaRPr lang="uk-UA"/>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uk-UA"/>
          </a:p>
        </p:txBody>
      </p:sp>
      <p:sp>
        <p:nvSpPr>
          <p:cNvPr id="13" name="Slide Number Placeholder 5"/>
          <p:cNvSpPr>
            <a:spLocks noGrp="1"/>
          </p:cNvSpPr>
          <p:nvPr>
            <p:ph type="sldNum" sz="quarter" idx="12"/>
          </p:nvPr>
        </p:nvSpPr>
        <p:spPr>
          <a:xfrm>
            <a:off x="531812" y="787782"/>
            <a:ext cx="779767" cy="365125"/>
          </a:xfrm>
        </p:spPr>
        <p:txBody>
          <a:bodyPr/>
          <a:lstStyle/>
          <a:p>
            <a:fld id="{412336A2-224D-42E6-9400-9F3E9FBA1896}" type="slidenum">
              <a:rPr lang="uk-UA" smtClean="0"/>
              <a:t>‹№›</a:t>
            </a:fld>
            <a:endParaRPr lang="uk-UA"/>
          </a:p>
        </p:txBody>
      </p:sp>
    </p:spTree>
    <p:extLst>
      <p:ext uri="{BB962C8B-B14F-4D97-AF65-F5344CB8AC3E}">
        <p14:creationId xmlns:p14="http://schemas.microsoft.com/office/powerpoint/2010/main" val="3051580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9DCA1519-3ACB-4176-BCFB-43676C8BDA43}" type="datetimeFigureOut">
              <a:rPr lang="uk-UA" smtClean="0"/>
              <a:t>04.08.2026</a:t>
            </a:fld>
            <a:endParaRPr lang="uk-UA"/>
          </a:p>
        </p:txBody>
      </p:sp>
      <p:sp>
        <p:nvSpPr>
          <p:cNvPr id="4" name="Footer Placeholder 3"/>
          <p:cNvSpPr>
            <a:spLocks noGrp="1"/>
          </p:cNvSpPr>
          <p:nvPr>
            <p:ph type="ftr" sz="quarter" idx="11"/>
          </p:nvPr>
        </p:nvSpPr>
        <p:spPr/>
        <p:txBody>
          <a:bodyPr/>
          <a:lstStyle/>
          <a:p>
            <a:endParaRPr lang="uk-UA"/>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uk-UA"/>
          </a:p>
        </p:txBody>
      </p:sp>
      <p:sp>
        <p:nvSpPr>
          <p:cNvPr id="5" name="Slide Number Placeholder 4"/>
          <p:cNvSpPr>
            <a:spLocks noGrp="1"/>
          </p:cNvSpPr>
          <p:nvPr>
            <p:ph type="sldNum" sz="quarter" idx="12"/>
          </p:nvPr>
        </p:nvSpPr>
        <p:spPr/>
        <p:txBody>
          <a:bodyPr/>
          <a:lstStyle/>
          <a:p>
            <a:fld id="{412336A2-224D-42E6-9400-9F3E9FBA1896}" type="slidenum">
              <a:rPr lang="uk-UA" smtClean="0"/>
              <a:t>‹№›</a:t>
            </a:fld>
            <a:endParaRPr lang="uk-UA"/>
          </a:p>
        </p:txBody>
      </p:sp>
    </p:spTree>
    <p:extLst>
      <p:ext uri="{BB962C8B-B14F-4D97-AF65-F5344CB8AC3E}">
        <p14:creationId xmlns:p14="http://schemas.microsoft.com/office/powerpoint/2010/main" val="3637848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CA1519-3ACB-4176-BCFB-43676C8BDA43}" type="datetimeFigureOut">
              <a:rPr lang="uk-UA" smtClean="0"/>
              <a:t>04.08.2026</a:t>
            </a:fld>
            <a:endParaRPr lang="uk-UA"/>
          </a:p>
        </p:txBody>
      </p:sp>
      <p:sp>
        <p:nvSpPr>
          <p:cNvPr id="3" name="Footer Placeholder 2"/>
          <p:cNvSpPr>
            <a:spLocks noGrp="1"/>
          </p:cNvSpPr>
          <p:nvPr>
            <p:ph type="ftr" sz="quarter" idx="11"/>
          </p:nvPr>
        </p:nvSpPr>
        <p:spPr/>
        <p:txBody>
          <a:bodyPr/>
          <a:lstStyle/>
          <a:p>
            <a:endParaRPr lang="uk-UA"/>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uk-UA"/>
          </a:p>
        </p:txBody>
      </p:sp>
      <p:sp>
        <p:nvSpPr>
          <p:cNvPr id="4" name="Slide Number Placeholder 3"/>
          <p:cNvSpPr>
            <a:spLocks noGrp="1"/>
          </p:cNvSpPr>
          <p:nvPr>
            <p:ph type="sldNum" sz="quarter" idx="12"/>
          </p:nvPr>
        </p:nvSpPr>
        <p:spPr/>
        <p:txBody>
          <a:bodyPr/>
          <a:lstStyle/>
          <a:p>
            <a:fld id="{412336A2-224D-42E6-9400-9F3E9FBA1896}" type="slidenum">
              <a:rPr lang="uk-UA" smtClean="0"/>
              <a:t>‹№›</a:t>
            </a:fld>
            <a:endParaRPr lang="uk-UA"/>
          </a:p>
        </p:txBody>
      </p:sp>
    </p:spTree>
    <p:extLst>
      <p:ext uri="{BB962C8B-B14F-4D97-AF65-F5344CB8AC3E}">
        <p14:creationId xmlns:p14="http://schemas.microsoft.com/office/powerpoint/2010/main" val="1561109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9DCA1519-3ACB-4176-BCFB-43676C8BDA43}" type="datetimeFigureOut">
              <a:rPr lang="uk-UA" smtClean="0"/>
              <a:t>04.08.2026</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uk-UA"/>
          </a:p>
        </p:txBody>
      </p:sp>
      <p:sp>
        <p:nvSpPr>
          <p:cNvPr id="7" name="Slide Number Placeholder 6"/>
          <p:cNvSpPr>
            <a:spLocks noGrp="1"/>
          </p:cNvSpPr>
          <p:nvPr>
            <p:ph type="sldNum" sz="quarter" idx="12"/>
          </p:nvPr>
        </p:nvSpPr>
        <p:spPr/>
        <p:txBody>
          <a:bodyPr/>
          <a:lstStyle/>
          <a:p>
            <a:fld id="{412336A2-224D-42E6-9400-9F3E9FBA1896}" type="slidenum">
              <a:rPr lang="uk-UA" smtClean="0"/>
              <a:t>‹№›</a:t>
            </a:fld>
            <a:endParaRPr lang="uk-UA"/>
          </a:p>
        </p:txBody>
      </p:sp>
    </p:spTree>
    <p:extLst>
      <p:ext uri="{BB962C8B-B14F-4D97-AF65-F5344CB8AC3E}">
        <p14:creationId xmlns:p14="http://schemas.microsoft.com/office/powerpoint/2010/main" val="416229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9DCA1519-3ACB-4176-BCFB-43676C8BDA43}" type="datetimeFigureOut">
              <a:rPr lang="uk-UA" smtClean="0"/>
              <a:t>04.08.2026</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uk-UA"/>
          </a:p>
        </p:txBody>
      </p:sp>
      <p:sp>
        <p:nvSpPr>
          <p:cNvPr id="7" name="Slide Number Placeholder 6"/>
          <p:cNvSpPr>
            <a:spLocks noGrp="1"/>
          </p:cNvSpPr>
          <p:nvPr>
            <p:ph type="sldNum" sz="quarter" idx="12"/>
          </p:nvPr>
        </p:nvSpPr>
        <p:spPr>
          <a:xfrm>
            <a:off x="531812" y="4983087"/>
            <a:ext cx="779767" cy="365125"/>
          </a:xfrm>
        </p:spPr>
        <p:txBody>
          <a:bodyPr/>
          <a:lstStyle/>
          <a:p>
            <a:fld id="{412336A2-224D-42E6-9400-9F3E9FBA1896}" type="slidenum">
              <a:rPr lang="uk-UA" smtClean="0"/>
              <a:t>‹№›</a:t>
            </a:fld>
            <a:endParaRPr lang="uk-UA"/>
          </a:p>
        </p:txBody>
      </p:sp>
    </p:spTree>
    <p:extLst>
      <p:ext uri="{BB962C8B-B14F-4D97-AF65-F5344CB8AC3E}">
        <p14:creationId xmlns:p14="http://schemas.microsoft.com/office/powerpoint/2010/main" val="3641532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uk-UA"/>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uk-UA"/>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uk-UA"/>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uk-UA"/>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uk-UA"/>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uk-UA"/>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uk-UA"/>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uk-UA"/>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uk-UA"/>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uk-UA"/>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uk-UA"/>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uk-UA"/>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uk-UA"/>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uk-UA"/>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uk-UA"/>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uk-UA"/>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uk-UA"/>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uk-UA"/>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uk-UA"/>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uk-UA"/>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uk-UA"/>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uk-UA"/>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uk-UA"/>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uk-UA"/>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uk-UA"/>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DCA1519-3ACB-4176-BCFB-43676C8BDA43}" type="datetimeFigureOut">
              <a:rPr lang="uk-UA" smtClean="0"/>
              <a:t>04.08.2026</a:t>
            </a:fld>
            <a:endParaRPr lang="uk-UA"/>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12336A2-224D-42E6-9400-9F3E9FBA1896}" type="slidenum">
              <a:rPr lang="uk-UA" smtClean="0"/>
              <a:t>‹№›</a:t>
            </a:fld>
            <a:endParaRPr lang="uk-UA"/>
          </a:p>
        </p:txBody>
      </p:sp>
    </p:spTree>
    <p:extLst>
      <p:ext uri="{BB962C8B-B14F-4D97-AF65-F5344CB8AC3E}">
        <p14:creationId xmlns:p14="http://schemas.microsoft.com/office/powerpoint/2010/main" val="1444055459"/>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 id="214748376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69DB45-4F3C-164D-8B98-BE95D7D29FAE}"/>
              </a:ext>
            </a:extLst>
          </p:cNvPr>
          <p:cNvSpPr>
            <a:spLocks noGrp="1"/>
          </p:cNvSpPr>
          <p:nvPr>
            <p:ph type="title"/>
          </p:nvPr>
        </p:nvSpPr>
        <p:spPr>
          <a:xfrm>
            <a:off x="2031030" y="518888"/>
            <a:ext cx="9473581" cy="3642804"/>
          </a:xfrm>
        </p:spPr>
        <p:txBody>
          <a:bodyPr>
            <a:noAutofit/>
          </a:bodyPr>
          <a:lstStyle/>
          <a:p>
            <a:pPr algn="ctr"/>
            <a:r>
              <a:rPr lang="uk-UA" sz="8000" b="1" dirty="0">
                <a:solidFill>
                  <a:srgbClr val="002060"/>
                </a:solidFill>
              </a:rPr>
              <a:t>Консорціум </a:t>
            </a:r>
            <a:br>
              <a:rPr lang="uk-UA" sz="8000" b="1" dirty="0">
                <a:solidFill>
                  <a:srgbClr val="002060"/>
                </a:solidFill>
              </a:rPr>
            </a:br>
            <a:r>
              <a:rPr lang="uk-UA" sz="8000" b="1" dirty="0">
                <a:solidFill>
                  <a:srgbClr val="002060"/>
                </a:solidFill>
              </a:rPr>
              <a:t>«ІТ ОТГ»</a:t>
            </a:r>
          </a:p>
        </p:txBody>
      </p:sp>
      <p:sp>
        <p:nvSpPr>
          <p:cNvPr id="3" name="Місце для тексту 2">
            <a:extLst>
              <a:ext uri="{FF2B5EF4-FFF2-40B4-BE49-F238E27FC236}">
                <a16:creationId xmlns:a16="http://schemas.microsoft.com/office/drawing/2014/main" id="{E91A2F70-83E1-9FF3-69FD-5C48FFDBB896}"/>
              </a:ext>
            </a:extLst>
          </p:cNvPr>
          <p:cNvSpPr>
            <a:spLocks noGrp="1"/>
          </p:cNvSpPr>
          <p:nvPr>
            <p:ph type="body" idx="1"/>
          </p:nvPr>
        </p:nvSpPr>
        <p:spPr>
          <a:xfrm>
            <a:off x="5603631" y="4161692"/>
            <a:ext cx="5697414" cy="1430216"/>
          </a:xfrm>
        </p:spPr>
        <p:txBody>
          <a:bodyPr>
            <a:noAutofit/>
          </a:bodyPr>
          <a:lstStyle/>
          <a:p>
            <a:r>
              <a:rPr lang="uk-UA" sz="6000" b="1" dirty="0">
                <a:solidFill>
                  <a:srgbClr val="002060"/>
                </a:solidFill>
              </a:rPr>
              <a:t>2026</a:t>
            </a:r>
          </a:p>
        </p:txBody>
      </p:sp>
    </p:spTree>
    <p:extLst>
      <p:ext uri="{BB962C8B-B14F-4D97-AF65-F5344CB8AC3E}">
        <p14:creationId xmlns:p14="http://schemas.microsoft.com/office/powerpoint/2010/main" val="1512705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a:extLst>
              <a:ext uri="{FF2B5EF4-FFF2-40B4-BE49-F238E27FC236}">
                <a16:creationId xmlns:a16="http://schemas.microsoft.com/office/drawing/2014/main" id="{2FFC1F82-ABDD-5891-1A19-211BD6814F90}"/>
              </a:ext>
            </a:extLst>
          </p:cNvPr>
          <p:cNvSpPr>
            <a:spLocks noGrp="1"/>
          </p:cNvSpPr>
          <p:nvPr>
            <p:ph type="body" idx="1"/>
          </p:nvPr>
        </p:nvSpPr>
        <p:spPr>
          <a:xfrm>
            <a:off x="2589212" y="5603631"/>
            <a:ext cx="8915399" cy="1090245"/>
          </a:xfrm>
        </p:spPr>
        <p:txBody>
          <a:bodyPr>
            <a:normAutofit lnSpcReduction="10000"/>
          </a:bodyPr>
          <a:lstStyle/>
          <a:p>
            <a:pPr algn="just"/>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Малюнок</a:t>
            </a:r>
            <a:r>
              <a:rPr lang="ru-RU" b="1" dirty="0">
                <a:latin typeface="Times New Roman" panose="02020603050405020304" pitchFamily="18" charset="0"/>
                <a:cs typeface="Times New Roman" panose="02020603050405020304" pitchFamily="18" charset="0"/>
              </a:rPr>
              <a:t> : О 00:00 </a:t>
            </a:r>
            <a:r>
              <a:rPr lang="ru-RU" b="1" dirty="0" err="1">
                <a:latin typeface="Times New Roman" panose="02020603050405020304" pitchFamily="18" charset="0"/>
                <a:cs typeface="Times New Roman" panose="02020603050405020304" pitchFamily="18" charset="0"/>
              </a:rPr>
              <a:t>зафіксовано</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несанкціоноване</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потрапляння</a:t>
            </a:r>
            <a:r>
              <a:rPr lang="ru-RU" b="1" dirty="0">
                <a:latin typeface="Times New Roman" panose="02020603050405020304" pitchFamily="18" charset="0"/>
                <a:cs typeface="Times New Roman" panose="02020603050405020304" pitchFamily="18" charset="0"/>
              </a:rPr>
              <a:t> (скид) </a:t>
            </a:r>
            <a:r>
              <a:rPr lang="ru-RU" b="1" dirty="0" err="1">
                <a:latin typeface="Times New Roman" panose="02020603050405020304" pitchFamily="18" charset="0"/>
                <a:cs typeface="Times New Roman" panose="02020603050405020304" pitchFamily="18" charset="0"/>
              </a:rPr>
              <a:t>небезпечних</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речовин</a:t>
            </a:r>
            <a:r>
              <a:rPr lang="ru-RU" b="1" dirty="0">
                <a:latin typeface="Times New Roman" panose="02020603050405020304" pitchFamily="18" charset="0"/>
                <a:cs typeface="Times New Roman" panose="02020603050405020304" pitchFamily="18" charset="0"/>
              </a:rPr>
              <a:t> у </a:t>
            </a:r>
            <a:r>
              <a:rPr lang="ru-RU" b="1" dirty="0" err="1">
                <a:latin typeface="Times New Roman" panose="02020603050405020304" pitchFamily="18" charset="0"/>
                <a:cs typeface="Times New Roman" panose="02020603050405020304" pitchFamily="18" charset="0"/>
              </a:rPr>
              <a:t>централізовану</a:t>
            </a:r>
            <a:r>
              <a:rPr lang="ru-RU" b="1" dirty="0">
                <a:latin typeface="Times New Roman" panose="02020603050405020304" pitchFamily="18" charset="0"/>
                <a:cs typeface="Times New Roman" panose="02020603050405020304" pitchFamily="18" charset="0"/>
              </a:rPr>
              <a:t> мережу. У </a:t>
            </a:r>
            <a:r>
              <a:rPr lang="ru-RU" b="1" dirty="0" err="1">
                <a:latin typeface="Times New Roman" panose="02020603050405020304" pitchFamily="18" charset="0"/>
                <a:cs typeface="Times New Roman" panose="02020603050405020304" pitchFamily="18" charset="0"/>
              </a:rPr>
              <a:t>результаті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гідродинамічного</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перенесення</a:t>
            </a:r>
            <a:r>
              <a:rPr lang="ru-RU" b="1" dirty="0">
                <a:latin typeface="Times New Roman" panose="02020603050405020304" pitchFamily="18" charset="0"/>
                <a:cs typeface="Times New Roman" panose="02020603050405020304" pitchFamily="18" charset="0"/>
              </a:rPr>
              <a:t> станом на 17:00 того ж дня зона </a:t>
            </a:r>
            <a:r>
              <a:rPr lang="ru-RU" b="1" dirty="0" err="1">
                <a:latin typeface="Times New Roman" panose="02020603050405020304" pitchFamily="18" charset="0"/>
                <a:cs typeface="Times New Roman" panose="02020603050405020304" pitchFamily="18" charset="0"/>
              </a:rPr>
              <a:t>хімічного</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забруднення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охопила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більшу</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частину</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території</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міста</a:t>
            </a:r>
            <a:r>
              <a:rPr lang="ru-RU" b="1" dirty="0">
                <a:latin typeface="Times New Roman" panose="02020603050405020304" pitchFamily="18" charset="0"/>
                <a:cs typeface="Times New Roman" panose="02020603050405020304" pitchFamily="18" charset="0"/>
              </a:rPr>
              <a:t>.</a:t>
            </a:r>
            <a:endParaRPr lang="uk-UA" b="1"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266626A1-11E7-04EF-C4B6-50A689A168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1174" y="164124"/>
            <a:ext cx="9730902" cy="5181705"/>
          </a:xfrm>
          <a:prstGeom prst="rect">
            <a:avLst/>
          </a:prstGeom>
        </p:spPr>
      </p:pic>
    </p:spTree>
    <p:extLst>
      <p:ext uri="{BB962C8B-B14F-4D97-AF65-F5344CB8AC3E}">
        <p14:creationId xmlns:p14="http://schemas.microsoft.com/office/powerpoint/2010/main" val="1686993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585E49-B325-57B9-78B1-C60B55ABB166}"/>
              </a:ext>
            </a:extLst>
          </p:cNvPr>
          <p:cNvSpPr>
            <a:spLocks noGrp="1"/>
          </p:cNvSpPr>
          <p:nvPr>
            <p:ph type="title"/>
          </p:nvPr>
        </p:nvSpPr>
        <p:spPr>
          <a:xfrm>
            <a:off x="3059723" y="609600"/>
            <a:ext cx="8444888" cy="715108"/>
          </a:xfrm>
        </p:spPr>
        <p:txBody>
          <a:bodyPr>
            <a:normAutofit fontScale="90000"/>
          </a:bodyPr>
          <a:lstStyle/>
          <a:p>
            <a:pPr algn="ctr"/>
            <a:r>
              <a:rPr lang="uk-UA" b="1" dirty="0">
                <a:solidFill>
                  <a:srgbClr val="002060"/>
                </a:solidFill>
              </a:rPr>
              <a:t>Висновки</a:t>
            </a:r>
            <a:br>
              <a:rPr lang="uk-UA" dirty="0"/>
            </a:br>
            <a:endParaRPr lang="uk-UA" dirty="0"/>
          </a:p>
        </p:txBody>
      </p:sp>
      <p:sp>
        <p:nvSpPr>
          <p:cNvPr id="3" name="Місце для тексту 2">
            <a:extLst>
              <a:ext uri="{FF2B5EF4-FFF2-40B4-BE49-F238E27FC236}">
                <a16:creationId xmlns:a16="http://schemas.microsoft.com/office/drawing/2014/main" id="{02D84ED7-101B-3B17-0FB5-3670FF50206D}"/>
              </a:ext>
            </a:extLst>
          </p:cNvPr>
          <p:cNvSpPr>
            <a:spLocks noGrp="1"/>
          </p:cNvSpPr>
          <p:nvPr>
            <p:ph type="body" idx="1"/>
          </p:nvPr>
        </p:nvSpPr>
        <p:spPr>
          <a:xfrm>
            <a:off x="1946031" y="1195754"/>
            <a:ext cx="9558580" cy="5052646"/>
          </a:xfrm>
        </p:spPr>
        <p:txBody>
          <a:bodyPr>
            <a:normAutofit/>
          </a:bodyPr>
          <a:lstStyle/>
          <a:p>
            <a:pPr lvl="0" algn="just"/>
            <a:r>
              <a:rPr lang="uk-UA" b="1" dirty="0">
                <a:solidFill>
                  <a:srgbClr val="002060"/>
                </a:solidFill>
              </a:rPr>
              <a:t>1. Критична необхідність превентивного моделювання:</a:t>
            </a:r>
            <a:r>
              <a:rPr lang="uk-UA" dirty="0">
                <a:solidFill>
                  <a:srgbClr val="002060"/>
                </a:solidFill>
              </a:rPr>
              <a:t> </a:t>
            </a:r>
            <a:r>
              <a:rPr lang="uk-UA" b="1" dirty="0">
                <a:solidFill>
                  <a:srgbClr val="0070C0"/>
                </a:solidFill>
              </a:rPr>
              <a:t>Сучасні міські системи </a:t>
            </a:r>
            <a:r>
              <a:rPr lang="uk-UA" b="1" dirty="0">
                <a:solidFill>
                  <a:srgbClr val="0070C0"/>
                </a:solidFill>
                <a:latin typeface="Times New Roman" panose="02020603050405020304" pitchFamily="18" charset="0"/>
                <a:cs typeface="Times New Roman" panose="02020603050405020304" pitchFamily="18" charset="0"/>
              </a:rPr>
              <a:t>водопостачання є складними комплексно-зв'язаними інженерними мережами, де локальна аварія на одному об'єкті (наприклад, руйнування окремої ВНС або ПНС) здатна спровокувати каскадний дефіцит послуги у всьому місті. Гідравлічне моделювання дозволяє заздалегідь розробити чіткі інструкції та сценарії швидкого </a:t>
            </a:r>
            <a:r>
              <a:rPr lang="uk-UA" b="1" dirty="0" err="1">
                <a:solidFill>
                  <a:srgbClr val="0070C0"/>
                </a:solidFill>
                <a:latin typeface="Times New Roman" panose="02020603050405020304" pitchFamily="18" charset="0"/>
                <a:cs typeface="Times New Roman" panose="02020603050405020304" pitchFamily="18" charset="0"/>
              </a:rPr>
              <a:t>перепідключення</a:t>
            </a:r>
            <a:r>
              <a:rPr lang="uk-UA" b="1" dirty="0">
                <a:solidFill>
                  <a:srgbClr val="0070C0"/>
                </a:solidFill>
                <a:latin typeface="Times New Roman" panose="02020603050405020304" pitchFamily="18" charset="0"/>
                <a:cs typeface="Times New Roman" panose="02020603050405020304" pitchFamily="18" charset="0"/>
              </a:rPr>
              <a:t> або зміни режимів тиску.</a:t>
            </a:r>
          </a:p>
          <a:p>
            <a:pPr lvl="0" algn="just"/>
            <a:r>
              <a:rPr lang="uk-UA" b="1" dirty="0">
                <a:solidFill>
                  <a:srgbClr val="002060"/>
                </a:solidFill>
              </a:rPr>
              <a:t>2. Висока вразливість до техногенних та диверсійних загроз:</a:t>
            </a:r>
            <a:r>
              <a:rPr lang="uk-UA" dirty="0">
                <a:solidFill>
                  <a:srgbClr val="002060"/>
                </a:solidFill>
              </a:rPr>
              <a:t> </a:t>
            </a:r>
            <a:r>
              <a:rPr lang="uk-UA" b="1" dirty="0">
                <a:solidFill>
                  <a:srgbClr val="0070C0"/>
                </a:solidFill>
                <a:latin typeface="Times New Roman" panose="02020603050405020304" pitchFamily="18" charset="0"/>
                <a:cs typeface="Times New Roman" panose="02020603050405020304" pitchFamily="18" charset="0"/>
              </a:rPr>
              <a:t>Аналіз поширення небезпечних речовин доводить, що за відсутності оперативного реагування токсичні хвилі охоплюють житлові масиви за лічені години. Управління ризиками має базуватися на створенні зон ізоляції та автоматизації контролю якості води.</a:t>
            </a:r>
          </a:p>
          <a:p>
            <a:pPr lvl="0" algn="just"/>
            <a:r>
              <a:rPr lang="uk-UA" b="1" dirty="0">
                <a:solidFill>
                  <a:srgbClr val="002060"/>
                </a:solidFill>
              </a:rPr>
              <a:t>3. Комплексний захист та євроінтеграція:</a:t>
            </a:r>
            <a:r>
              <a:rPr lang="uk-UA" dirty="0">
                <a:solidFill>
                  <a:srgbClr val="002060"/>
                </a:solidFill>
              </a:rPr>
              <a:t> </a:t>
            </a:r>
            <a:r>
              <a:rPr lang="uk-UA" b="1" dirty="0">
                <a:solidFill>
                  <a:srgbClr val="0070C0"/>
                </a:solidFill>
                <a:latin typeface="Times New Roman" panose="02020603050405020304" pitchFamily="18" charset="0"/>
                <a:cs typeface="Times New Roman" panose="02020603050405020304" pitchFamily="18" charset="0"/>
              </a:rPr>
              <a:t>Реалізація розробленої Консорціумом «ІТ ОТГ» стратегії дозволяє громадам не лише ліквідовувати наслідки кризових ситуацій, а й закласти міцний фундамент для сталого розвитку, енергоефективності та залучення міжнародного фінансування для модернізації інфраструктури.</a:t>
            </a:r>
          </a:p>
          <a:p>
            <a:endParaRPr lang="uk-UA" dirty="0"/>
          </a:p>
        </p:txBody>
      </p:sp>
    </p:spTree>
    <p:extLst>
      <p:ext uri="{BB962C8B-B14F-4D97-AF65-F5344CB8AC3E}">
        <p14:creationId xmlns:p14="http://schemas.microsoft.com/office/powerpoint/2010/main" val="2732938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a:extLst>
              <a:ext uri="{FF2B5EF4-FFF2-40B4-BE49-F238E27FC236}">
                <a16:creationId xmlns:a16="http://schemas.microsoft.com/office/drawing/2014/main" id="{6BE6E571-A959-0A31-2C25-7C5375C94B13}"/>
              </a:ext>
            </a:extLst>
          </p:cNvPr>
          <p:cNvSpPr>
            <a:spLocks noGrp="1"/>
          </p:cNvSpPr>
          <p:nvPr>
            <p:ph type="body" idx="1"/>
          </p:nvPr>
        </p:nvSpPr>
        <p:spPr>
          <a:xfrm>
            <a:off x="2836985" y="492369"/>
            <a:ext cx="8667626" cy="6107723"/>
          </a:xfrm>
        </p:spPr>
        <p:txBody>
          <a:bodyPr/>
          <a:lstStyle/>
          <a:p>
            <a:r>
              <a:rPr lang="ru-RU" dirty="0"/>
              <a:t>)</a:t>
            </a:r>
          </a:p>
          <a:p>
            <a:endParaRPr lang="uk-UA" dirty="0"/>
          </a:p>
        </p:txBody>
      </p:sp>
      <p:sp>
        <p:nvSpPr>
          <p:cNvPr id="4" name="TextBox 3">
            <a:extLst>
              <a:ext uri="{FF2B5EF4-FFF2-40B4-BE49-F238E27FC236}">
                <a16:creationId xmlns:a16="http://schemas.microsoft.com/office/drawing/2014/main" id="{C2CF05C4-3694-690B-088F-A0120E13260C}"/>
              </a:ext>
            </a:extLst>
          </p:cNvPr>
          <p:cNvSpPr txBox="1"/>
          <p:nvPr/>
        </p:nvSpPr>
        <p:spPr>
          <a:xfrm>
            <a:off x="1257219" y="492369"/>
            <a:ext cx="9894277" cy="3600986"/>
          </a:xfrm>
          <a:prstGeom prst="rect">
            <a:avLst/>
          </a:prstGeom>
          <a:noFill/>
        </p:spPr>
        <p:txBody>
          <a:bodyPr wrap="square">
            <a:spAutoFit/>
          </a:bodyPr>
          <a:lstStyle/>
          <a:p>
            <a:pPr algn="ctr"/>
            <a:r>
              <a:rPr lang="ru-RU" sz="2400" b="1" dirty="0" err="1">
                <a:solidFill>
                  <a:srgbClr val="002060"/>
                </a:solidFill>
                <a:latin typeface="Times New Roman" panose="02020603050405020304" pitchFamily="18" charset="0"/>
                <a:cs typeface="Times New Roman" panose="02020603050405020304" pitchFamily="18" charset="0"/>
              </a:rPr>
              <a:t>Стратегія</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підвищення</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стійкості</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централізованої</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системи</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водопостачання</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міста</a:t>
            </a:r>
            <a:endParaRPr lang="ru-RU" sz="2400" b="1" dirty="0">
              <a:solidFill>
                <a:srgbClr val="002060"/>
              </a:solidFill>
              <a:latin typeface="Times New Roman" panose="02020603050405020304" pitchFamily="18" charset="0"/>
              <a:cs typeface="Times New Roman" panose="02020603050405020304" pitchFamily="18" charset="0"/>
            </a:endParaRPr>
          </a:p>
          <a:p>
            <a:endParaRPr lang="uk-UA" sz="2000" b="1" dirty="0">
              <a:solidFill>
                <a:srgbClr val="0070C0"/>
              </a:solidFill>
              <a:latin typeface="Times New Roman" panose="02020603050405020304" pitchFamily="18" charset="0"/>
              <a:cs typeface="Times New Roman" panose="02020603050405020304" pitchFamily="18" charset="0"/>
            </a:endParaRPr>
          </a:p>
          <a:p>
            <a:pPr algn="just"/>
            <a:r>
              <a:rPr lang="uk-UA" sz="2000" b="1" dirty="0">
                <a:solidFill>
                  <a:srgbClr val="0070C0"/>
                </a:solidFill>
                <a:latin typeface="Times New Roman" panose="02020603050405020304" pitchFamily="18" charset="0"/>
                <a:cs typeface="Times New Roman" panose="02020603050405020304" pitchFamily="18" charset="0"/>
              </a:rPr>
              <a:t>У сучасних умовах забезпечення стабільного та безперебійного функціонування систем централізованого водопостачання та водовідведення (ЦСВ) є критично важливим для життєдіяльності населення, підтримки об’єктів критичної інфраструктури та сталого розвитку міських агломерацій. Консорціум «ІТ ОТГ» реалізує комплексні проєкти, спрямовані на розробку та впровадження Стратегії підвищення стійкості міських систем водопостачання, адаптованої до сучасних викликів, техногенних, природних та воєнних загроз.</a:t>
            </a:r>
          </a:p>
          <a:p>
            <a:endParaRPr lang="uk-UA" sz="20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6280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a:extLst>
              <a:ext uri="{FF2B5EF4-FFF2-40B4-BE49-F238E27FC236}">
                <a16:creationId xmlns:a16="http://schemas.microsoft.com/office/drawing/2014/main" id="{AFF89151-2322-24F8-A082-5C304B5B397B}"/>
              </a:ext>
            </a:extLst>
          </p:cNvPr>
          <p:cNvSpPr>
            <a:spLocks noGrp="1"/>
          </p:cNvSpPr>
          <p:nvPr>
            <p:ph type="body" idx="1"/>
          </p:nvPr>
        </p:nvSpPr>
        <p:spPr>
          <a:xfrm>
            <a:off x="2133600" y="445476"/>
            <a:ext cx="9371011" cy="6037385"/>
          </a:xfrm>
        </p:spPr>
        <p:txBody>
          <a:bodyPr>
            <a:normAutofit fontScale="85000" lnSpcReduction="10000"/>
          </a:bodyPr>
          <a:lstStyle/>
          <a:p>
            <a:pPr algn="ctr"/>
            <a:r>
              <a:rPr lang="uk-UA" sz="2100" b="1" dirty="0">
                <a:solidFill>
                  <a:srgbClr val="002060"/>
                </a:solidFill>
                <a:latin typeface="Times New Roman" panose="02020603050405020304" pitchFamily="18" charset="0"/>
                <a:cs typeface="Times New Roman" panose="02020603050405020304" pitchFamily="18" charset="0"/>
              </a:rPr>
              <a:t>Мета та завдання стратегії</a:t>
            </a:r>
          </a:p>
          <a:p>
            <a:pPr algn="just"/>
            <a:r>
              <a:rPr lang="uk-UA" b="1" dirty="0">
                <a:solidFill>
                  <a:srgbClr val="0070C0"/>
                </a:solidFill>
                <a:latin typeface="Times New Roman" panose="02020603050405020304" pitchFamily="18" charset="0"/>
                <a:cs typeface="Times New Roman" panose="02020603050405020304" pitchFamily="18" charset="0"/>
              </a:rPr>
              <a:t>    Головна мета — надання професійної технічної та аналітичної підтримки для розробки комплексу заходів, спрямованих на підвищення стійкості, надійності та ефективності ЦСВ з урахуванням європейських практик, принципів сталого розвитку та інтеграції в Генеральний план міста.</a:t>
            </a:r>
          </a:p>
          <a:p>
            <a:pPr algn="just"/>
            <a:r>
              <a:rPr lang="uk-UA" b="1" dirty="0">
                <a:solidFill>
                  <a:srgbClr val="002060"/>
                </a:solidFill>
                <a:latin typeface="Times New Roman" panose="02020603050405020304" pitchFamily="18" charset="0"/>
                <a:cs typeface="Times New Roman" panose="02020603050405020304" pitchFamily="18" charset="0"/>
              </a:rPr>
              <a:t>    Ключові завдання проєкту:</a:t>
            </a:r>
          </a:p>
          <a:p>
            <a:pPr algn="just"/>
            <a:r>
              <a:rPr lang="uk-UA" b="1" dirty="0">
                <a:solidFill>
                  <a:srgbClr val="0070C0"/>
                </a:solidFill>
                <a:latin typeface="Times New Roman" panose="02020603050405020304" pitchFamily="18" charset="0"/>
                <a:cs typeface="Times New Roman" panose="02020603050405020304" pitchFamily="18" charset="0"/>
              </a:rPr>
              <a:t>•	</a:t>
            </a:r>
            <a:r>
              <a:rPr lang="uk-UA" b="1" dirty="0">
                <a:solidFill>
                  <a:srgbClr val="002060"/>
                </a:solidFill>
                <a:latin typeface="Times New Roman" panose="02020603050405020304" pitchFamily="18" charset="0"/>
                <a:cs typeface="Times New Roman" panose="02020603050405020304" pitchFamily="18" charset="0"/>
              </a:rPr>
              <a:t>Оцінка ризиків та вразливості:</a:t>
            </a:r>
            <a:r>
              <a:rPr lang="uk-UA" b="1" dirty="0">
                <a:solidFill>
                  <a:srgbClr val="0070C0"/>
                </a:solidFill>
                <a:latin typeface="Times New Roman" panose="02020603050405020304" pitchFamily="18" charset="0"/>
                <a:cs typeface="Times New Roman" panose="02020603050405020304" pitchFamily="18" charset="0"/>
              </a:rPr>
              <a:t> Аналіз ймовірних загроз (відключення енергопостачання, аварійні пошкодження, бойові дії, ризики пошкодження склади СДОР, зокрема хлору), визначення слабких місць та підготовка пропозицій щодо резервування ключових об'єктів.</a:t>
            </a:r>
          </a:p>
          <a:p>
            <a:pPr algn="just"/>
            <a:r>
              <a:rPr lang="uk-UA" b="1" dirty="0">
                <a:solidFill>
                  <a:srgbClr val="0070C0"/>
                </a:solidFill>
                <a:latin typeface="Times New Roman" panose="02020603050405020304" pitchFamily="18" charset="0"/>
                <a:cs typeface="Times New Roman" panose="02020603050405020304" pitchFamily="18" charset="0"/>
              </a:rPr>
              <a:t>•	</a:t>
            </a:r>
            <a:r>
              <a:rPr lang="uk-UA" b="1" dirty="0">
                <a:solidFill>
                  <a:srgbClr val="002060"/>
                </a:solidFill>
                <a:latin typeface="Times New Roman" panose="02020603050405020304" pitchFamily="18" charset="0"/>
                <a:cs typeface="Times New Roman" panose="02020603050405020304" pitchFamily="18" charset="0"/>
              </a:rPr>
              <a:t>Аналіз ХБРЯ-ризиків:</a:t>
            </a:r>
            <a:r>
              <a:rPr lang="uk-UA" b="1" dirty="0">
                <a:solidFill>
                  <a:srgbClr val="0070C0"/>
                </a:solidFill>
                <a:latin typeface="Times New Roman" panose="02020603050405020304" pitchFamily="18" charset="0"/>
                <a:cs typeface="Times New Roman" panose="02020603050405020304" pitchFamily="18" charset="0"/>
              </a:rPr>
              <a:t> Формування переліку хімічних, бактеріологічних, радіаційних і ядерних ризиків у джерелах водопостачання та оцінка їх наслідків за європейськими методиками.</a:t>
            </a:r>
          </a:p>
          <a:p>
            <a:pPr algn="just"/>
            <a:r>
              <a:rPr lang="uk-UA" b="1" dirty="0">
                <a:solidFill>
                  <a:srgbClr val="0070C0"/>
                </a:solidFill>
                <a:latin typeface="Times New Roman" panose="02020603050405020304" pitchFamily="18" charset="0"/>
                <a:cs typeface="Times New Roman" panose="02020603050405020304" pitchFamily="18" charset="0"/>
              </a:rPr>
              <a:t>•	</a:t>
            </a:r>
            <a:r>
              <a:rPr lang="uk-UA" b="1" dirty="0">
                <a:solidFill>
                  <a:srgbClr val="002060"/>
                </a:solidFill>
                <a:latin typeface="Times New Roman" panose="02020603050405020304" pitchFamily="18" charset="0"/>
                <a:cs typeface="Times New Roman" panose="02020603050405020304" pitchFamily="18" charset="0"/>
              </a:rPr>
              <a:t>Гідравлічне моделювання: </a:t>
            </a:r>
            <a:r>
              <a:rPr lang="uk-UA" b="1" dirty="0">
                <a:solidFill>
                  <a:srgbClr val="0070C0"/>
                </a:solidFill>
                <a:latin typeface="Times New Roman" panose="02020603050405020304" pitchFamily="18" charset="0"/>
                <a:cs typeface="Times New Roman" panose="02020603050405020304" pitchFamily="18" charset="0"/>
              </a:rPr>
              <a:t>Дослідження роботи систем в особливих та аварійних режимах (включно зі сценаріями забруднення води чи відсутності живлення окремих об'єктів) для виявлення тупикових гілок і зон із низькою швидкістю потоку.•</a:t>
            </a:r>
          </a:p>
          <a:p>
            <a:pPr algn="just"/>
            <a:r>
              <a:rPr lang="uk-UA" b="1" dirty="0">
                <a:solidFill>
                  <a:srgbClr val="0070C0"/>
                </a:solidFill>
                <a:latin typeface="Times New Roman" panose="02020603050405020304" pitchFamily="18" charset="0"/>
                <a:cs typeface="Times New Roman" panose="02020603050405020304" pitchFamily="18" charset="0"/>
              </a:rPr>
              <a:t>	</a:t>
            </a:r>
            <a:r>
              <a:rPr lang="uk-UA" b="1" dirty="0">
                <a:solidFill>
                  <a:srgbClr val="002060"/>
                </a:solidFill>
                <a:latin typeface="Times New Roman" panose="02020603050405020304" pitchFamily="18" charset="0"/>
                <a:cs typeface="Times New Roman" panose="02020603050405020304" pitchFamily="18" charset="0"/>
              </a:rPr>
              <a:t>План управління ризиками</a:t>
            </a:r>
            <a:r>
              <a:rPr lang="uk-UA" b="1" dirty="0">
                <a:solidFill>
                  <a:srgbClr val="0070C0"/>
                </a:solidFill>
                <a:latin typeface="Times New Roman" panose="02020603050405020304" pitchFamily="18" charset="0"/>
                <a:cs typeface="Times New Roman" panose="02020603050405020304" pitchFamily="18" charset="0"/>
              </a:rPr>
              <a:t>: Розробка документації та заходів згідно з державними та міжнародними стандартами (ДСТУ ІЕС/</a:t>
            </a:r>
            <a:r>
              <a:rPr lang="en-US" b="1" dirty="0">
                <a:solidFill>
                  <a:srgbClr val="0070C0"/>
                </a:solidFill>
                <a:latin typeface="Times New Roman" panose="02020603050405020304" pitchFamily="18" charset="0"/>
                <a:cs typeface="Times New Roman" panose="02020603050405020304" pitchFamily="18" charset="0"/>
              </a:rPr>
              <a:t>ISO 31010:2013).</a:t>
            </a:r>
            <a:endParaRPr lang="uk-UA" b="1" dirty="0">
              <a:solidFill>
                <a:srgbClr val="0070C0"/>
              </a:solidFill>
              <a:latin typeface="Times New Roman" panose="02020603050405020304" pitchFamily="18" charset="0"/>
              <a:cs typeface="Times New Roman" panose="02020603050405020304" pitchFamily="18" charset="0"/>
            </a:endParaRPr>
          </a:p>
          <a:p>
            <a:pPr algn="just"/>
            <a:r>
              <a:rPr lang="en-US" b="1" dirty="0">
                <a:solidFill>
                  <a:srgbClr val="0070C0"/>
                </a:solidFill>
                <a:latin typeface="Times New Roman" panose="02020603050405020304" pitchFamily="18" charset="0"/>
                <a:cs typeface="Times New Roman" panose="02020603050405020304" pitchFamily="18" charset="0"/>
              </a:rPr>
              <a:t>•	</a:t>
            </a:r>
            <a:r>
              <a:rPr lang="uk-UA" b="1" dirty="0">
                <a:solidFill>
                  <a:srgbClr val="002060"/>
                </a:solidFill>
                <a:latin typeface="Times New Roman" panose="02020603050405020304" pitchFamily="18" charset="0"/>
                <a:cs typeface="Times New Roman" panose="02020603050405020304" pitchFamily="18" charset="0"/>
              </a:rPr>
              <a:t>Інфраструктурна оптимізація та розвиток: </a:t>
            </a:r>
            <a:r>
              <a:rPr lang="uk-UA" b="1" dirty="0">
                <a:solidFill>
                  <a:srgbClr val="0070C0"/>
                </a:solidFill>
                <a:latin typeface="Times New Roman" panose="02020603050405020304" pitchFamily="18" charset="0"/>
                <a:cs typeface="Times New Roman" panose="02020603050405020304" pitchFamily="18" charset="0"/>
              </a:rPr>
              <a:t>Формування ієрархічної структури заходів як для кризового періоду, так і для сталого мирного часу (підвищення якості води, енергоефективність, екологічна безпека).</a:t>
            </a:r>
          </a:p>
          <a:p>
            <a:pPr algn="just"/>
            <a:r>
              <a:rPr lang="uk-UA" b="1" dirty="0">
                <a:solidFill>
                  <a:srgbClr val="0070C0"/>
                </a:solidFill>
                <a:latin typeface="Times New Roman" panose="02020603050405020304" pitchFamily="18" charset="0"/>
                <a:cs typeface="Times New Roman" panose="02020603050405020304" pitchFamily="18" charset="0"/>
              </a:rPr>
              <a:t>•	</a:t>
            </a:r>
            <a:r>
              <a:rPr lang="uk-UA" b="1" dirty="0">
                <a:solidFill>
                  <a:srgbClr val="002060"/>
                </a:solidFill>
                <a:latin typeface="Times New Roman" panose="02020603050405020304" pitchFamily="18" charset="0"/>
                <a:cs typeface="Times New Roman" panose="02020603050405020304" pitchFamily="18" charset="0"/>
              </a:rPr>
              <a:t>Фінансово-економічне обґрунтування: </a:t>
            </a:r>
            <a:r>
              <a:rPr lang="uk-UA" b="1" dirty="0">
                <a:solidFill>
                  <a:srgbClr val="0070C0"/>
                </a:solidFill>
                <a:latin typeface="Times New Roman" panose="02020603050405020304" pitchFamily="18" charset="0"/>
                <a:cs typeface="Times New Roman" panose="02020603050405020304" pitchFamily="18" charset="0"/>
              </a:rPr>
              <a:t>Визначення орієнтовної вартості передпроєктних і проєктних робіт, </a:t>
            </a:r>
            <a:r>
              <a:rPr lang="uk-UA" b="1" dirty="0" err="1">
                <a:solidFill>
                  <a:srgbClr val="0070C0"/>
                </a:solidFill>
                <a:latin typeface="Times New Roman" panose="02020603050405020304" pitchFamily="18" charset="0"/>
                <a:cs typeface="Times New Roman" panose="02020603050405020304" pitchFamily="18" charset="0"/>
              </a:rPr>
              <a:t>пріоритизація</a:t>
            </a:r>
            <a:r>
              <a:rPr lang="uk-UA" b="1" dirty="0">
                <a:solidFill>
                  <a:srgbClr val="0070C0"/>
                </a:solidFill>
                <a:latin typeface="Times New Roman" panose="02020603050405020304" pitchFamily="18" charset="0"/>
                <a:cs typeface="Times New Roman" panose="02020603050405020304" pitchFamily="18" charset="0"/>
              </a:rPr>
              <a:t> заходів за роками реалізації та підготовка моделей фінансування із залученням кредитів міжнародних фінансових організацій і грантів.</a:t>
            </a:r>
          </a:p>
        </p:txBody>
      </p:sp>
    </p:spTree>
    <p:extLst>
      <p:ext uri="{BB962C8B-B14F-4D97-AF65-F5344CB8AC3E}">
        <p14:creationId xmlns:p14="http://schemas.microsoft.com/office/powerpoint/2010/main" val="53114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a:extLst>
              <a:ext uri="{FF2B5EF4-FFF2-40B4-BE49-F238E27FC236}">
                <a16:creationId xmlns:a16="http://schemas.microsoft.com/office/drawing/2014/main" id="{C6DFA714-6714-3939-99DE-9660FACF8B3D}"/>
              </a:ext>
            </a:extLst>
          </p:cNvPr>
          <p:cNvSpPr>
            <a:spLocks noGrp="1"/>
          </p:cNvSpPr>
          <p:nvPr>
            <p:ph type="body" idx="1"/>
          </p:nvPr>
        </p:nvSpPr>
        <p:spPr>
          <a:xfrm>
            <a:off x="2589212" y="369651"/>
            <a:ext cx="8915399" cy="5540259"/>
          </a:xfrm>
        </p:spPr>
        <p:txBody>
          <a:bodyPr>
            <a:normAutofit/>
          </a:bodyPr>
          <a:lstStyle/>
          <a:p>
            <a:pPr algn="ctr"/>
            <a:r>
              <a:rPr lang="uk-UA" sz="2000" b="1" dirty="0">
                <a:solidFill>
                  <a:srgbClr val="002060"/>
                </a:solidFill>
                <a:latin typeface="Times New Roman" panose="02020603050405020304" pitchFamily="18" charset="0"/>
                <a:cs typeface="Times New Roman" panose="02020603050405020304" pitchFamily="18" charset="0"/>
              </a:rPr>
              <a:t>Актуальність проблеми</a:t>
            </a:r>
          </a:p>
          <a:p>
            <a:pPr algn="just"/>
            <a:r>
              <a:rPr lang="uk-UA" b="1" dirty="0">
                <a:solidFill>
                  <a:srgbClr val="0070C0"/>
                </a:solidFill>
              </a:rPr>
              <a:t>Необхідність глибокої модернізації та захисту систем водопостачання зумовлена низкою критичних факторів:</a:t>
            </a:r>
          </a:p>
          <a:p>
            <a:pPr algn="just"/>
            <a:r>
              <a:rPr lang="uk-UA" b="1" dirty="0">
                <a:solidFill>
                  <a:srgbClr val="002060"/>
                </a:solidFill>
              </a:rPr>
              <a:t>1.  Зношеність інженерних мереж: </a:t>
            </a:r>
            <a:r>
              <a:rPr lang="uk-UA" b="1" dirty="0">
                <a:solidFill>
                  <a:srgbClr val="0070C0"/>
                </a:solidFill>
              </a:rPr>
              <a:t>Значна частина трубопроводів та обладнання експлуатується понад нормативні строки, що суттєво збільшує ризик аварій та втрат води.</a:t>
            </a:r>
          </a:p>
          <a:p>
            <a:pPr algn="just"/>
            <a:r>
              <a:rPr lang="uk-UA" b="1" dirty="0">
                <a:solidFill>
                  <a:srgbClr val="002060"/>
                </a:solidFill>
              </a:rPr>
              <a:t>2 . Енергозалежність: </a:t>
            </a:r>
            <a:r>
              <a:rPr lang="uk-UA" b="1" dirty="0">
                <a:solidFill>
                  <a:srgbClr val="0070C0"/>
                </a:solidFill>
              </a:rPr>
              <a:t>Робота насосних станцій критично залежить від стабільного електропостачання, що робить всю систему вразливою під час кризових відключень.</a:t>
            </a:r>
          </a:p>
          <a:p>
            <a:pPr algn="just"/>
            <a:r>
              <a:rPr lang="uk-UA" b="1" dirty="0">
                <a:solidFill>
                  <a:srgbClr val="0070C0"/>
                </a:solidFill>
              </a:rPr>
              <a:t>3. </a:t>
            </a:r>
            <a:r>
              <a:rPr lang="uk-UA" b="1" dirty="0">
                <a:solidFill>
                  <a:srgbClr val="002060"/>
                </a:solidFill>
              </a:rPr>
              <a:t>Воєнні та техногенні загрози</a:t>
            </a:r>
            <a:r>
              <a:rPr lang="uk-UA" b="1" dirty="0"/>
              <a:t>:</a:t>
            </a:r>
            <a:r>
              <a:rPr lang="uk-UA" dirty="0"/>
              <a:t> </a:t>
            </a:r>
            <a:r>
              <a:rPr lang="uk-UA" b="1" dirty="0">
                <a:solidFill>
                  <a:srgbClr val="0070C0"/>
                </a:solidFill>
              </a:rPr>
              <a:t>Ризики фізичного руйнування об'єктів критичної інфраструктури (ВНС, ПНС) та несанкціонованого потрапляння забруднюючих речовин у мережу.</a:t>
            </a:r>
          </a:p>
          <a:p>
            <a:pPr algn="just"/>
            <a:endParaRPr lang="uk-UA" b="1" dirty="0">
              <a:solidFill>
                <a:srgbClr val="0070C0"/>
              </a:solidFill>
            </a:endParaRPr>
          </a:p>
        </p:txBody>
      </p:sp>
    </p:spTree>
    <p:extLst>
      <p:ext uri="{BB962C8B-B14F-4D97-AF65-F5344CB8AC3E}">
        <p14:creationId xmlns:p14="http://schemas.microsoft.com/office/powerpoint/2010/main" val="3424464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84E083-253C-9DFC-51B1-FC6A888F1CB3}"/>
              </a:ext>
            </a:extLst>
          </p:cNvPr>
          <p:cNvSpPr>
            <a:spLocks noGrp="1"/>
          </p:cNvSpPr>
          <p:nvPr>
            <p:ph type="title"/>
          </p:nvPr>
        </p:nvSpPr>
        <p:spPr>
          <a:xfrm>
            <a:off x="2589212" y="609600"/>
            <a:ext cx="8915399" cy="1044102"/>
          </a:xfrm>
        </p:spPr>
        <p:txBody>
          <a:bodyPr>
            <a:normAutofit fontScale="90000"/>
          </a:bodyPr>
          <a:lstStyle/>
          <a:p>
            <a:pPr algn="ctr"/>
            <a:r>
              <a:rPr lang="uk-UA" sz="2800" b="1" dirty="0">
                <a:solidFill>
                  <a:srgbClr val="002060"/>
                </a:solidFill>
              </a:rPr>
              <a:t>Результати комп'ютерного гідравлічного моделювання аварійних ситуацій</a:t>
            </a:r>
            <a:br>
              <a:rPr lang="uk-UA" sz="2800" dirty="0"/>
            </a:br>
            <a:endParaRPr lang="uk-UA" sz="2800" dirty="0"/>
          </a:p>
        </p:txBody>
      </p:sp>
      <p:sp>
        <p:nvSpPr>
          <p:cNvPr id="3" name="Місце для тексту 2">
            <a:extLst>
              <a:ext uri="{FF2B5EF4-FFF2-40B4-BE49-F238E27FC236}">
                <a16:creationId xmlns:a16="http://schemas.microsoft.com/office/drawing/2014/main" id="{96FC3E55-FFC5-2D1B-E35C-F4FE669D6889}"/>
              </a:ext>
            </a:extLst>
          </p:cNvPr>
          <p:cNvSpPr>
            <a:spLocks noGrp="1"/>
          </p:cNvSpPr>
          <p:nvPr>
            <p:ph type="body" idx="1"/>
          </p:nvPr>
        </p:nvSpPr>
        <p:spPr>
          <a:xfrm>
            <a:off x="2848708" y="1500553"/>
            <a:ext cx="8655903" cy="5111261"/>
          </a:xfrm>
        </p:spPr>
        <p:txBody>
          <a:bodyPr>
            <a:normAutofit fontScale="92500" lnSpcReduction="20000"/>
          </a:bodyPr>
          <a:lstStyle/>
          <a:p>
            <a:pPr algn="just"/>
            <a:r>
              <a:rPr lang="uk-UA" b="1" dirty="0">
                <a:solidFill>
                  <a:srgbClr val="0070C0"/>
                </a:solidFill>
                <a:latin typeface="Times New Roman" panose="02020603050405020304" pitchFamily="18" charset="0"/>
                <a:cs typeface="Times New Roman" panose="02020603050405020304" pitchFamily="18" charset="0"/>
              </a:rPr>
              <a:t>Для оцінки стійкості міської мережі фахівці Консорціуму «ІТ ОТГ» виконують детальне комп'ютерне моделювання за допомогою спеціалізованих програмних комплексів (на базі моделювання режимів мереж «Гідра»). Це дозволяє візуалізувати та прогнозувати наслідки надзвичайних ситуацій:</a:t>
            </a:r>
            <a:endParaRPr lang="uk-UA" sz="1600" b="1" dirty="0">
              <a:solidFill>
                <a:srgbClr val="0070C0"/>
              </a:solidFill>
              <a:latin typeface="Times New Roman" panose="02020603050405020304" pitchFamily="18" charset="0"/>
              <a:cs typeface="Times New Roman" panose="02020603050405020304" pitchFamily="18" charset="0"/>
            </a:endParaRPr>
          </a:p>
          <a:p>
            <a:pPr lvl="0"/>
            <a:r>
              <a:rPr lang="uk-UA" b="1" dirty="0">
                <a:solidFill>
                  <a:srgbClr val="002060"/>
                </a:solidFill>
                <a:latin typeface="Times New Roman" panose="02020603050405020304" pitchFamily="18" charset="0"/>
                <a:cs typeface="Times New Roman" panose="02020603050405020304" pitchFamily="18" charset="0"/>
              </a:rPr>
              <a:t>Сценарій 1: Знеструмлення або руйнування об’єктів водозабезпечення (ВНС/ПНС)</a:t>
            </a:r>
            <a:endParaRPr lang="uk-UA" sz="1600" b="1" dirty="0">
              <a:solidFill>
                <a:srgbClr val="002060"/>
              </a:solidFill>
              <a:latin typeface="Times New Roman" panose="02020603050405020304" pitchFamily="18" charset="0"/>
              <a:cs typeface="Times New Roman" panose="02020603050405020304" pitchFamily="18" charset="0"/>
            </a:endParaRPr>
          </a:p>
          <a:p>
            <a:pPr lvl="1" algn="just"/>
            <a:r>
              <a:rPr lang="uk-UA" i="1" dirty="0">
                <a:solidFill>
                  <a:srgbClr val="0070C0"/>
                </a:solidFill>
                <a:latin typeface="Times New Roman" panose="02020603050405020304" pitchFamily="18" charset="0"/>
                <a:cs typeface="Times New Roman" panose="02020603050405020304" pitchFamily="18" charset="0"/>
              </a:rPr>
              <a:t>Руйнування ВНС №1:</a:t>
            </a:r>
            <a:r>
              <a:rPr lang="uk-UA" dirty="0">
                <a:solidFill>
                  <a:srgbClr val="0070C0"/>
                </a:solidFill>
                <a:latin typeface="Times New Roman" panose="02020603050405020304" pitchFamily="18" charset="0"/>
                <a:cs typeface="Times New Roman" panose="02020603050405020304" pitchFamily="18" charset="0"/>
              </a:rPr>
              <a:t> Вилучення ключової водопровідної насосної станції з міської мережі призводить до локального дефіциту. Проте цифрове моделювання показує ефективність оперативних </a:t>
            </a:r>
            <a:r>
              <a:rPr lang="uk-UA" dirty="0" err="1">
                <a:solidFill>
                  <a:srgbClr val="0070C0"/>
                </a:solidFill>
                <a:latin typeface="Times New Roman" panose="02020603050405020304" pitchFamily="18" charset="0"/>
                <a:cs typeface="Times New Roman" panose="02020603050405020304" pitchFamily="18" charset="0"/>
              </a:rPr>
              <a:t>перепідключень</a:t>
            </a:r>
            <a:r>
              <a:rPr lang="uk-UA" dirty="0">
                <a:solidFill>
                  <a:srgbClr val="0070C0"/>
                </a:solidFill>
                <a:latin typeface="Times New Roman" panose="02020603050405020304" pitchFamily="18" charset="0"/>
                <a:cs typeface="Times New Roman" panose="02020603050405020304" pitchFamily="18" charset="0"/>
              </a:rPr>
              <a:t> мережі до центральних ВНС для забезпечення безперебійного водозабезпечення споживачів.</a:t>
            </a:r>
            <a:endParaRPr lang="uk-UA" sz="1600" dirty="0">
              <a:solidFill>
                <a:srgbClr val="0070C0"/>
              </a:solidFill>
              <a:latin typeface="Times New Roman" panose="02020603050405020304" pitchFamily="18" charset="0"/>
              <a:cs typeface="Times New Roman" panose="02020603050405020304" pitchFamily="18" charset="0"/>
            </a:endParaRPr>
          </a:p>
          <a:p>
            <a:pPr lvl="1" algn="just"/>
            <a:r>
              <a:rPr lang="uk-UA" i="1" dirty="0">
                <a:solidFill>
                  <a:srgbClr val="0070C0"/>
                </a:solidFill>
                <a:latin typeface="Times New Roman" panose="02020603050405020304" pitchFamily="18" charset="0"/>
                <a:cs typeface="Times New Roman" panose="02020603050405020304" pitchFamily="18" charset="0"/>
              </a:rPr>
              <a:t>Аварійне пошкодження або знеструмлення  ПНС (підвищувальної насосної станції):</a:t>
            </a:r>
            <a:r>
              <a:rPr lang="uk-UA" dirty="0">
                <a:solidFill>
                  <a:srgbClr val="0070C0"/>
                </a:solidFill>
                <a:latin typeface="Times New Roman" panose="02020603050405020304" pitchFamily="18" charset="0"/>
                <a:cs typeface="Times New Roman" panose="02020603050405020304" pitchFamily="18" charset="0"/>
              </a:rPr>
              <a:t> Навіть локальне вимкнення ПНС, яка забезпечує водою групу житлових будинків, вимагає миттєвої компенсації дефіциту шляхом регулювання тиску на основній ВНС, що успішно прораховується моделями</a:t>
            </a:r>
            <a:r>
              <a:rPr lang="uk-UA" dirty="0">
                <a:solidFill>
                  <a:srgbClr val="00B0F0"/>
                </a:solidFill>
                <a:latin typeface="Times New Roman" panose="02020603050405020304" pitchFamily="18" charset="0"/>
                <a:cs typeface="Times New Roman" panose="02020603050405020304" pitchFamily="18" charset="0"/>
              </a:rPr>
              <a:t>.</a:t>
            </a:r>
            <a:endParaRPr lang="uk-UA" sz="1600" dirty="0">
              <a:solidFill>
                <a:srgbClr val="00B0F0"/>
              </a:solidFill>
              <a:latin typeface="Times New Roman" panose="02020603050405020304" pitchFamily="18" charset="0"/>
              <a:cs typeface="Times New Roman" panose="02020603050405020304" pitchFamily="18" charset="0"/>
            </a:endParaRPr>
          </a:p>
          <a:p>
            <a:pPr lvl="0"/>
            <a:r>
              <a:rPr lang="uk-UA" b="1" dirty="0">
                <a:solidFill>
                  <a:srgbClr val="002060"/>
                </a:solidFill>
                <a:latin typeface="Times New Roman" panose="02020603050405020304" pitchFamily="18" charset="0"/>
                <a:cs typeface="Times New Roman" panose="02020603050405020304" pitchFamily="18" charset="0"/>
              </a:rPr>
              <a:t>Сценарій 2: Хімічне забруднення (потрапляння небезпечних речовин)</a:t>
            </a:r>
            <a:endParaRPr lang="uk-UA" sz="1600" dirty="0">
              <a:solidFill>
                <a:srgbClr val="002060"/>
              </a:solidFill>
              <a:latin typeface="Times New Roman" panose="02020603050405020304" pitchFamily="18" charset="0"/>
              <a:cs typeface="Times New Roman" panose="02020603050405020304" pitchFamily="18" charset="0"/>
            </a:endParaRPr>
          </a:p>
          <a:p>
            <a:pPr lvl="1" algn="just"/>
            <a:r>
              <a:rPr lang="uk-UA" dirty="0">
                <a:solidFill>
                  <a:srgbClr val="0070C0"/>
                </a:solidFill>
                <a:latin typeface="Times New Roman" panose="02020603050405020304" pitchFamily="18" charset="0"/>
                <a:cs typeface="Times New Roman" panose="02020603050405020304" pitchFamily="18" charset="0"/>
              </a:rPr>
              <a:t>Моделювання динаміки поширення токсиканту демонструє критичну швидкість транспортування забруднення розподільчими мережами. Зафіксовано, що у разі несанкціонованого потрапляння речовини о 00:00, через гідродинамічне перенесення станом на 17:00–18:00 зона ураження охоплює значну частину території міста. Це підкреслює життєву необхідність встановлення систем раннього сповіщення та автоматичного запірного </a:t>
            </a:r>
            <a:r>
              <a:rPr lang="uk-UA" dirty="0" err="1">
                <a:solidFill>
                  <a:srgbClr val="0070C0"/>
                </a:solidFill>
                <a:latin typeface="Times New Roman" panose="02020603050405020304" pitchFamily="18" charset="0"/>
                <a:cs typeface="Times New Roman" panose="02020603050405020304" pitchFamily="18" charset="0"/>
              </a:rPr>
              <a:t>арматурування</a:t>
            </a:r>
            <a:r>
              <a:rPr lang="uk-UA" dirty="0">
                <a:solidFill>
                  <a:srgbClr val="0070C0"/>
                </a:solidFill>
                <a:latin typeface="Times New Roman" panose="02020603050405020304" pitchFamily="18" charset="0"/>
                <a:cs typeface="Times New Roman" panose="02020603050405020304" pitchFamily="18" charset="0"/>
              </a:rPr>
              <a:t>.</a:t>
            </a:r>
            <a:endParaRPr lang="uk-UA" sz="1600" dirty="0">
              <a:solidFill>
                <a:srgbClr val="0070C0"/>
              </a:solidFill>
              <a:latin typeface="Times New Roman" panose="02020603050405020304" pitchFamily="18" charset="0"/>
              <a:cs typeface="Times New Roman" panose="02020603050405020304" pitchFamily="18" charset="0"/>
            </a:endParaRPr>
          </a:p>
          <a:p>
            <a:endParaRPr lang="uk-UA" dirty="0"/>
          </a:p>
        </p:txBody>
      </p:sp>
    </p:spTree>
    <p:extLst>
      <p:ext uri="{BB962C8B-B14F-4D97-AF65-F5344CB8AC3E}">
        <p14:creationId xmlns:p14="http://schemas.microsoft.com/office/powerpoint/2010/main" val="3735952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a:extLst>
              <a:ext uri="{FF2B5EF4-FFF2-40B4-BE49-F238E27FC236}">
                <a16:creationId xmlns:a16="http://schemas.microsoft.com/office/drawing/2014/main" id="{A075124F-BB82-99B2-D2FF-4007E1D4D89C}"/>
              </a:ext>
            </a:extLst>
          </p:cNvPr>
          <p:cNvSpPr>
            <a:spLocks noGrp="1"/>
          </p:cNvSpPr>
          <p:nvPr>
            <p:ph type="body" idx="1"/>
          </p:nvPr>
        </p:nvSpPr>
        <p:spPr>
          <a:xfrm>
            <a:off x="2590801" y="5826368"/>
            <a:ext cx="8515226" cy="515815"/>
          </a:xfrm>
        </p:spPr>
        <p:txBody>
          <a:bodyPr>
            <a:normAutofit fontScale="92500" lnSpcReduction="20000"/>
          </a:bodyPr>
          <a:lstStyle/>
          <a:p>
            <a:r>
              <a:rPr lang="uk-UA" b="1" dirty="0"/>
              <a:t>Малюнок: Руйнування ПНС яка забезпечує водопостачання на 5 </a:t>
            </a:r>
            <a:r>
              <a:rPr lang="uk-UA" b="1"/>
              <a:t>житлових будинків .</a:t>
            </a:r>
            <a:endParaRPr lang="uk-UA" dirty="0"/>
          </a:p>
        </p:txBody>
      </p:sp>
      <p:pic>
        <p:nvPicPr>
          <p:cNvPr id="4" name="Рисунок 3">
            <a:extLst>
              <a:ext uri="{FF2B5EF4-FFF2-40B4-BE49-F238E27FC236}">
                <a16:creationId xmlns:a16="http://schemas.microsoft.com/office/drawing/2014/main" id="{CEEAE324-0E1C-9A5E-9E7D-FCC1E7F01BCE}"/>
              </a:ext>
            </a:extLst>
          </p:cNvPr>
          <p:cNvPicPr>
            <a:picLocks noChangeAspect="1"/>
          </p:cNvPicPr>
          <p:nvPr/>
        </p:nvPicPr>
        <p:blipFill>
          <a:blip r:embed="rId2"/>
          <a:stretch>
            <a:fillRect/>
          </a:stretch>
        </p:blipFill>
        <p:spPr>
          <a:xfrm>
            <a:off x="1887166" y="515817"/>
            <a:ext cx="9795753" cy="5216239"/>
          </a:xfrm>
          <a:prstGeom prst="rect">
            <a:avLst/>
          </a:prstGeom>
        </p:spPr>
      </p:pic>
    </p:spTree>
    <p:extLst>
      <p:ext uri="{BB962C8B-B14F-4D97-AF65-F5344CB8AC3E}">
        <p14:creationId xmlns:p14="http://schemas.microsoft.com/office/powerpoint/2010/main" val="3863587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a:extLst>
              <a:ext uri="{FF2B5EF4-FFF2-40B4-BE49-F238E27FC236}">
                <a16:creationId xmlns:a16="http://schemas.microsoft.com/office/drawing/2014/main" id="{418818AE-429D-C365-A81D-B5D5E561FE06}"/>
              </a:ext>
            </a:extLst>
          </p:cNvPr>
          <p:cNvSpPr>
            <a:spLocks noGrp="1"/>
          </p:cNvSpPr>
          <p:nvPr>
            <p:ph type="body" idx="1"/>
          </p:nvPr>
        </p:nvSpPr>
        <p:spPr>
          <a:xfrm>
            <a:off x="2628122" y="5758775"/>
            <a:ext cx="8915399" cy="729574"/>
          </a:xfrm>
        </p:spPr>
        <p:txBody>
          <a:bodyPr>
            <a:normAutofit fontScale="92500" lnSpcReduction="20000"/>
          </a:bodyPr>
          <a:lstStyle/>
          <a:p>
            <a:r>
              <a:rPr lang="uk-UA" b="1" dirty="0"/>
              <a:t> </a:t>
            </a:r>
            <a:r>
              <a:rPr lang="uk-UA" b="1" dirty="0">
                <a:latin typeface="Times New Roman" panose="02020603050405020304" pitchFamily="18" charset="0"/>
                <a:cs typeface="Times New Roman" panose="02020603050405020304" pitchFamily="18" charset="0"/>
              </a:rPr>
              <a:t>Малюнок :</a:t>
            </a:r>
            <a:r>
              <a:rPr lang="ru-RU" b="1" dirty="0" err="1">
                <a:latin typeface="Times New Roman" panose="02020603050405020304" pitchFamily="18" charset="0"/>
                <a:cs typeface="Times New Roman" panose="02020603050405020304" pitchFamily="18" charset="0"/>
              </a:rPr>
              <a:t>Унаслідок</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пошкодження</a:t>
            </a:r>
            <a:r>
              <a:rPr lang="ru-RU" b="1" dirty="0">
                <a:latin typeface="Times New Roman" panose="02020603050405020304" pitchFamily="18" charset="0"/>
                <a:cs typeface="Times New Roman" panose="02020603050405020304" pitchFamily="18" charset="0"/>
              </a:rPr>
              <a:t> ВНС№1 , </a:t>
            </a:r>
            <a:r>
              <a:rPr lang="ru-RU" b="1" dirty="0" err="1">
                <a:latin typeface="Times New Roman" panose="02020603050405020304" pitchFamily="18" charset="0"/>
                <a:cs typeface="Times New Roman" panose="02020603050405020304" pitchFamily="18" charset="0"/>
              </a:rPr>
              <a:t>її</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було</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вилучено</a:t>
            </a:r>
            <a:r>
              <a:rPr lang="ru-RU" b="1" dirty="0">
                <a:latin typeface="Times New Roman" panose="02020603050405020304" pitchFamily="18" charset="0"/>
                <a:cs typeface="Times New Roman" panose="02020603050405020304" pitchFamily="18" charset="0"/>
              </a:rPr>
              <a:t> з </a:t>
            </a:r>
            <a:r>
              <a:rPr lang="ru-RU" b="1" dirty="0" err="1">
                <a:latin typeface="Times New Roman" panose="02020603050405020304" pitchFamily="18" charset="0"/>
                <a:cs typeface="Times New Roman" panose="02020603050405020304" pitchFamily="18" charset="0"/>
              </a:rPr>
              <a:t>системи</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водопостачання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міста</a:t>
            </a:r>
            <a:r>
              <a:rPr lang="ru-RU" b="1" dirty="0">
                <a:latin typeface="Times New Roman" panose="02020603050405020304" pitchFamily="18" charset="0"/>
                <a:cs typeface="Times New Roman" panose="02020603050405020304" pitchFamily="18" charset="0"/>
              </a:rPr>
              <a:t>. </a:t>
            </a:r>
            <a:r>
              <a:rPr lang="uk-UA" b="1" dirty="0">
                <a:latin typeface="Times New Roman" panose="02020603050405020304" pitchFamily="18" charset="0"/>
                <a:cs typeface="Times New Roman" panose="02020603050405020304" pitchFamily="18" charset="0"/>
              </a:rPr>
              <a:t>Задля забезпечення безперебійного водопостачання здійснено </a:t>
            </a:r>
            <a:r>
              <a:rPr lang="uk-UA" b="1" dirty="0" err="1">
                <a:latin typeface="Times New Roman" panose="02020603050405020304" pitchFamily="18" charset="0"/>
                <a:cs typeface="Times New Roman" panose="02020603050405020304" pitchFamily="18" charset="0"/>
              </a:rPr>
              <a:t>перепідключення</a:t>
            </a:r>
            <a:r>
              <a:rPr lang="uk-UA" b="1" dirty="0">
                <a:latin typeface="Times New Roman" panose="02020603050405020304" pitchFamily="18" charset="0"/>
                <a:cs typeface="Times New Roman" panose="02020603050405020304" pitchFamily="18" charset="0"/>
              </a:rPr>
              <a:t> мережі до центральної ВНС</a:t>
            </a:r>
          </a:p>
        </p:txBody>
      </p:sp>
      <p:pic>
        <p:nvPicPr>
          <p:cNvPr id="7" name="Рисунок 6">
            <a:extLst>
              <a:ext uri="{FF2B5EF4-FFF2-40B4-BE49-F238E27FC236}">
                <a16:creationId xmlns:a16="http://schemas.microsoft.com/office/drawing/2014/main" id="{B543394A-C855-99C4-036A-851E7EF229A6}"/>
              </a:ext>
            </a:extLst>
          </p:cNvPr>
          <p:cNvPicPr>
            <a:picLocks noChangeAspect="1"/>
          </p:cNvPicPr>
          <p:nvPr/>
        </p:nvPicPr>
        <p:blipFill>
          <a:blip r:embed="rId2"/>
          <a:stretch>
            <a:fillRect/>
          </a:stretch>
        </p:blipFill>
        <p:spPr>
          <a:xfrm>
            <a:off x="1833828" y="369651"/>
            <a:ext cx="10026112" cy="5204298"/>
          </a:xfrm>
          <a:prstGeom prst="rect">
            <a:avLst/>
          </a:prstGeom>
        </p:spPr>
      </p:pic>
    </p:spTree>
    <p:extLst>
      <p:ext uri="{BB962C8B-B14F-4D97-AF65-F5344CB8AC3E}">
        <p14:creationId xmlns:p14="http://schemas.microsoft.com/office/powerpoint/2010/main" val="570408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a:extLst>
              <a:ext uri="{FF2B5EF4-FFF2-40B4-BE49-F238E27FC236}">
                <a16:creationId xmlns:a16="http://schemas.microsoft.com/office/drawing/2014/main" id="{69F812C9-AC23-60AB-3976-6E360418E7E9}"/>
              </a:ext>
            </a:extLst>
          </p:cNvPr>
          <p:cNvSpPr>
            <a:spLocks noGrp="1"/>
          </p:cNvSpPr>
          <p:nvPr>
            <p:ph type="body" idx="1"/>
          </p:nvPr>
        </p:nvSpPr>
        <p:spPr>
          <a:xfrm>
            <a:off x="2391509" y="5863596"/>
            <a:ext cx="9113103" cy="877672"/>
          </a:xfrm>
        </p:spPr>
        <p:txBody>
          <a:bodyPr>
            <a:normAutofit lnSpcReduction="10000"/>
          </a:bodyPr>
          <a:lstStyle/>
          <a:p>
            <a:r>
              <a:rPr lang="uk-UA" b="1" dirty="0">
                <a:latin typeface="Times New Roman" panose="02020603050405020304" pitchFamily="18" charset="0"/>
                <a:cs typeface="Times New Roman" panose="02020603050405020304" pitchFamily="18" charset="0"/>
              </a:rPr>
              <a:t> Малюнок :Унаслідок аварійного пошкодження ПНС її було ізольовано від міської мережі. Для компенсації дефіциту та забезпечення водопостачання здійснено підйом тиску на основній ВНС.</a:t>
            </a:r>
          </a:p>
        </p:txBody>
      </p:sp>
      <p:pic>
        <p:nvPicPr>
          <p:cNvPr id="4" name="Рисунок 3">
            <a:extLst>
              <a:ext uri="{FF2B5EF4-FFF2-40B4-BE49-F238E27FC236}">
                <a16:creationId xmlns:a16="http://schemas.microsoft.com/office/drawing/2014/main" id="{E5845791-1A7A-6FA7-9436-EADD82420198}"/>
              </a:ext>
            </a:extLst>
          </p:cNvPr>
          <p:cNvPicPr>
            <a:picLocks noChangeAspect="1"/>
          </p:cNvPicPr>
          <p:nvPr/>
        </p:nvPicPr>
        <p:blipFill>
          <a:blip r:embed="rId2"/>
          <a:stretch>
            <a:fillRect/>
          </a:stretch>
        </p:blipFill>
        <p:spPr>
          <a:xfrm>
            <a:off x="1684214" y="432522"/>
            <a:ext cx="10199198" cy="5431074"/>
          </a:xfrm>
          <a:prstGeom prst="rect">
            <a:avLst/>
          </a:prstGeom>
        </p:spPr>
      </p:pic>
      <p:sp>
        <p:nvSpPr>
          <p:cNvPr id="8" name="Місце для тексту 2">
            <a:extLst>
              <a:ext uri="{FF2B5EF4-FFF2-40B4-BE49-F238E27FC236}">
                <a16:creationId xmlns:a16="http://schemas.microsoft.com/office/drawing/2014/main" id="{3D5C607D-6699-C589-4257-07396BB86B37}"/>
              </a:ext>
            </a:extLst>
          </p:cNvPr>
          <p:cNvSpPr txBox="1">
            <a:spLocks/>
          </p:cNvSpPr>
          <p:nvPr/>
        </p:nvSpPr>
        <p:spPr>
          <a:xfrm>
            <a:off x="2391510" y="6052507"/>
            <a:ext cx="9152012" cy="610940"/>
          </a:xfrm>
          <a:prstGeom prst="rect">
            <a:avLst/>
          </a:prstGeom>
        </p:spPr>
        <p:txBody>
          <a:bodyPr vert="horz" lIns="91440" tIns="45720" rIns="91440" bIns="45720" rtlCol="0" anchor="ctr">
            <a:normAutofit/>
          </a:bodyPr>
          <a:lstStyle>
            <a:lvl1pPr marL="0" indent="0" algn="l" defTabSz="457200" rtl="0" eaLnBrk="1" latinLnBrk="0" hangingPunct="1">
              <a:spcBef>
                <a:spcPts val="1000"/>
              </a:spcBef>
              <a:spcAft>
                <a:spcPts val="0"/>
              </a:spcAft>
              <a:buClr>
                <a:schemeClr val="accent1"/>
              </a:buClr>
              <a:buFont typeface="Wingdings 3" charset="2"/>
              <a:buNone/>
              <a:defRPr sz="1800" kern="1200">
                <a:solidFill>
                  <a:schemeClr val="tx1">
                    <a:lumMod val="65000"/>
                    <a:lumOff val="35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9pPr>
          </a:lstStyle>
          <a:p>
            <a:endParaRPr lang="uk-UA" dirty="0"/>
          </a:p>
        </p:txBody>
      </p:sp>
    </p:spTree>
    <p:extLst>
      <p:ext uri="{BB962C8B-B14F-4D97-AF65-F5344CB8AC3E}">
        <p14:creationId xmlns:p14="http://schemas.microsoft.com/office/powerpoint/2010/main" val="3833303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a:extLst>
              <a:ext uri="{FF2B5EF4-FFF2-40B4-BE49-F238E27FC236}">
                <a16:creationId xmlns:a16="http://schemas.microsoft.com/office/drawing/2014/main" id="{31B8520C-CA83-7DF7-1AFC-436DE8B03169}"/>
              </a:ext>
            </a:extLst>
          </p:cNvPr>
          <p:cNvSpPr>
            <a:spLocks noGrp="1"/>
          </p:cNvSpPr>
          <p:nvPr>
            <p:ph type="body" idx="1"/>
          </p:nvPr>
        </p:nvSpPr>
        <p:spPr>
          <a:xfrm>
            <a:off x="2589212" y="5486400"/>
            <a:ext cx="8915399" cy="982494"/>
          </a:xfrm>
        </p:spPr>
        <p:txBody>
          <a:bodyPr>
            <a:normAutofit fontScale="92500" lnSpcReduction="20000"/>
          </a:bodyPr>
          <a:lstStyle/>
          <a:p>
            <a:pPr algn="just"/>
            <a:r>
              <a:rPr lang="ru-RU" dirty="0"/>
              <a:t> </a:t>
            </a:r>
            <a:r>
              <a:rPr lang="ru-RU" b="1" dirty="0" err="1">
                <a:latin typeface="Times New Roman" panose="02020603050405020304" pitchFamily="18" charset="0"/>
                <a:cs typeface="Times New Roman" panose="02020603050405020304" pitchFamily="18" charset="0"/>
              </a:rPr>
              <a:t>Малюнок</a:t>
            </a:r>
            <a:r>
              <a:rPr lang="ru-RU" b="1" dirty="0">
                <a:latin typeface="Times New Roman" panose="02020603050405020304" pitchFamily="18" charset="0"/>
                <a:cs typeface="Times New Roman" panose="02020603050405020304" pitchFamily="18" charset="0"/>
              </a:rPr>
              <a:t> : </a:t>
            </a:r>
            <a:r>
              <a:rPr lang="ru-RU" b="1" dirty="0" err="1">
                <a:latin typeface="Times New Roman" panose="02020603050405020304" pitchFamily="18" charset="0"/>
                <a:cs typeface="Times New Roman" panose="02020603050405020304" pitchFamily="18" charset="0"/>
              </a:rPr>
              <a:t>Динаміка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поширення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забруднюючої</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речовини</a:t>
            </a:r>
            <a:r>
              <a:rPr lang="ru-RU" b="1" dirty="0">
                <a:latin typeface="Times New Roman" panose="02020603050405020304" pitchFamily="18" charset="0"/>
                <a:cs typeface="Times New Roman" panose="02020603050405020304" pitchFamily="18" charset="0"/>
              </a:rPr>
              <a:t>: з моменту </a:t>
            </a:r>
            <a:r>
              <a:rPr lang="ru-RU" b="1" dirty="0" err="1">
                <a:latin typeface="Times New Roman" panose="02020603050405020304" pitchFamily="18" charset="0"/>
                <a:cs typeface="Times New Roman" panose="02020603050405020304" pitchFamily="18" charset="0"/>
              </a:rPr>
              <a:t>первинного</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потрапляння</a:t>
            </a:r>
            <a:r>
              <a:rPr lang="ru-RU" b="1" dirty="0">
                <a:latin typeface="Times New Roman" panose="02020603050405020304" pitchFamily="18" charset="0"/>
                <a:cs typeface="Times New Roman" panose="02020603050405020304" pitchFamily="18" charset="0"/>
              </a:rPr>
              <a:t> в мережу о 00:00 до 18:00 </a:t>
            </a:r>
            <a:r>
              <a:rPr lang="ru-RU" b="1" dirty="0" err="1">
                <a:latin typeface="Times New Roman" panose="02020603050405020304" pitchFamily="18" charset="0"/>
                <a:cs typeface="Times New Roman" panose="02020603050405020304" pitchFamily="18" charset="0"/>
              </a:rPr>
              <a:t>відбулося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масштабне</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транспортування</a:t>
            </a:r>
            <a:r>
              <a:rPr lang="ru-RU" b="1" dirty="0">
                <a:latin typeface="Times New Roman" panose="02020603050405020304" pitchFamily="18" charset="0"/>
                <a:cs typeface="Times New Roman" panose="02020603050405020304" pitchFamily="18" charset="0"/>
              </a:rPr>
              <a:t> токсиканту </a:t>
            </a:r>
            <a:r>
              <a:rPr lang="ru-RU" b="1" dirty="0" err="1">
                <a:latin typeface="Times New Roman" panose="02020603050405020304" pitchFamily="18" charset="0"/>
                <a:cs typeface="Times New Roman" panose="02020603050405020304" pitchFamily="18" charset="0"/>
              </a:rPr>
              <a:t>розподільчими</a:t>
            </a:r>
            <a:r>
              <a:rPr lang="ru-RU" b="1" dirty="0">
                <a:latin typeface="Times New Roman" panose="02020603050405020304" pitchFamily="18" charset="0"/>
                <a:cs typeface="Times New Roman" panose="02020603050405020304" pitchFamily="18" charset="0"/>
              </a:rPr>
              <a:t> мережами, </a:t>
            </a:r>
            <a:r>
              <a:rPr lang="ru-RU" b="1" dirty="0" err="1">
                <a:latin typeface="Times New Roman" panose="02020603050405020304" pitchFamily="18" charset="0"/>
                <a:cs typeface="Times New Roman" panose="02020603050405020304" pitchFamily="18" charset="0"/>
              </a:rPr>
              <a:t>що</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призвело</a:t>
            </a:r>
            <a:r>
              <a:rPr lang="ru-RU" b="1" dirty="0">
                <a:latin typeface="Times New Roman" panose="02020603050405020304" pitchFamily="18" charset="0"/>
                <a:cs typeface="Times New Roman" panose="02020603050405020304" pitchFamily="18" charset="0"/>
              </a:rPr>
              <a:t> до </a:t>
            </a:r>
            <a:r>
              <a:rPr lang="ru-RU" b="1" dirty="0" err="1">
                <a:latin typeface="Times New Roman" panose="02020603050405020304" pitchFamily="18" charset="0"/>
                <a:cs typeface="Times New Roman" panose="02020603050405020304" pitchFamily="18" charset="0"/>
              </a:rPr>
              <a:t>утворення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осередку</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ураження</a:t>
            </a:r>
            <a:r>
              <a:rPr lang="ru-RU" b="1" dirty="0">
                <a:latin typeface="Times New Roman" panose="02020603050405020304" pitchFamily="18" charset="0"/>
                <a:cs typeface="Times New Roman" panose="02020603050405020304" pitchFamily="18" charset="0"/>
              </a:rPr>
              <a:t> на </a:t>
            </a:r>
            <a:r>
              <a:rPr lang="ru-RU" b="1" dirty="0" err="1">
                <a:latin typeface="Times New Roman" panose="02020603050405020304" pitchFamily="18" charset="0"/>
                <a:cs typeface="Times New Roman" panose="02020603050405020304" pitchFamily="18" charset="0"/>
              </a:rPr>
              <a:t>більшій</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частині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території</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міста</a:t>
            </a:r>
            <a:endParaRPr lang="uk-UA" b="1"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D2D1472A-B40E-2AAC-60B3-0465A5C3FB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3490" y="321379"/>
            <a:ext cx="9699569" cy="5165021"/>
          </a:xfrm>
          <a:prstGeom prst="rect">
            <a:avLst/>
          </a:prstGeom>
        </p:spPr>
      </p:pic>
    </p:spTree>
    <p:extLst>
      <p:ext uri="{BB962C8B-B14F-4D97-AF65-F5344CB8AC3E}">
        <p14:creationId xmlns:p14="http://schemas.microsoft.com/office/powerpoint/2010/main" val="1200684880"/>
      </p:ext>
    </p:extLst>
  </p:cSld>
  <p:clrMapOvr>
    <a:masterClrMapping/>
  </p:clrMapOvr>
</p:sld>
</file>

<file path=ppt/theme/theme1.xml><?xml version="1.0" encoding="utf-8"?>
<a:theme xmlns:a="http://schemas.openxmlformats.org/drawingml/2006/main" name="Віхоть">
  <a:themeElements>
    <a:clrScheme name="Віхоть">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Віхоть">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іхоть">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9709</TotalTime>
  <Words>877</Words>
  <Application>Microsoft Office PowerPoint</Application>
  <PresentationFormat>Широкий екран</PresentationFormat>
  <Paragraphs>36</Paragraphs>
  <Slides>11</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11</vt:i4>
      </vt:variant>
    </vt:vector>
  </HeadingPairs>
  <TitlesOfParts>
    <vt:vector size="16" baseType="lpstr">
      <vt:lpstr>Arial</vt:lpstr>
      <vt:lpstr>Century Gothic</vt:lpstr>
      <vt:lpstr>Times New Roman</vt:lpstr>
      <vt:lpstr>Wingdings 3</vt:lpstr>
      <vt:lpstr>Віхоть</vt:lpstr>
      <vt:lpstr>Консорціум  «ІТ ОТГ»</vt:lpstr>
      <vt:lpstr>Презентація PowerPoint</vt:lpstr>
      <vt:lpstr>Презентація PowerPoint</vt:lpstr>
      <vt:lpstr>Презентація PowerPoint</vt:lpstr>
      <vt:lpstr>Результати комп'ютерного гідравлічного моделювання аварійних ситуацій </vt:lpstr>
      <vt:lpstr>Презентація PowerPoint</vt:lpstr>
      <vt:lpstr>Презентація PowerPoint</vt:lpstr>
      <vt:lpstr>Презентація PowerPoint</vt:lpstr>
      <vt:lpstr>Презентація PowerPoint</vt:lpstr>
      <vt:lpstr>Презентація PowerPoint</vt:lpstr>
      <vt:lpstr>Висновки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НПЦ Эколас</dc:creator>
  <cp:lastModifiedBy>Консорціум ІТОТГ</cp:lastModifiedBy>
  <cp:revision>47</cp:revision>
  <dcterms:created xsi:type="dcterms:W3CDTF">2025-10-01T10:07:44Z</dcterms:created>
  <dcterms:modified xsi:type="dcterms:W3CDTF">2026-08-04T19:20:24Z</dcterms:modified>
</cp:coreProperties>
</file>