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50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7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4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436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2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0524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00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379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60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77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1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75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9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63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81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26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7/26/2023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76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316" y="662152"/>
            <a:ext cx="10478815" cy="5665076"/>
          </a:xfrm>
        </p:spPr>
        <p:txBody>
          <a:bodyPr>
            <a:noAutofit/>
          </a:bodyPr>
          <a:lstStyle/>
          <a:p>
            <a:pPr marL="914400" lvl="2" indent="0" algn="ctr">
              <a:buNone/>
            </a:pPr>
            <a:r>
              <a:rPr lang="ru-RU" sz="6200" b="1" dirty="0">
                <a:solidFill>
                  <a:srgbClr val="FFFF00"/>
                </a:solidFill>
              </a:rPr>
              <a:t>ПМП НВЦ «</a:t>
            </a:r>
            <a:r>
              <a:rPr lang="ru-RU" sz="6200" b="1" dirty="0" err="1">
                <a:solidFill>
                  <a:srgbClr val="FFFF00"/>
                </a:solidFill>
              </a:rPr>
              <a:t>Еколас</a:t>
            </a:r>
            <a:r>
              <a:rPr lang="ru-RU" sz="6200" b="1" dirty="0">
                <a:solidFill>
                  <a:srgbClr val="FFFF00"/>
                </a:solidFill>
              </a:rPr>
              <a:t>»</a:t>
            </a:r>
            <a:br>
              <a:rPr lang="ru-RU" sz="6200" b="1" dirty="0">
                <a:solidFill>
                  <a:srgbClr val="FFFF00"/>
                </a:solidFill>
              </a:rPr>
            </a:br>
            <a:r>
              <a:rPr lang="ru-RU" sz="6200" b="1" dirty="0">
                <a:solidFill>
                  <a:srgbClr val="FFFF00"/>
                </a:solidFill>
              </a:rPr>
              <a:t>м. </a:t>
            </a:r>
            <a:r>
              <a:rPr lang="ru-RU" sz="6200" b="1" dirty="0" err="1">
                <a:solidFill>
                  <a:srgbClr val="FFFF00"/>
                </a:solidFill>
              </a:rPr>
              <a:t>Сєвєродонецьк</a:t>
            </a:r>
            <a:r>
              <a:rPr lang="ru-RU" sz="6200" b="1" dirty="0">
                <a:solidFill>
                  <a:srgbClr val="FFFF00"/>
                </a:solidFill>
              </a:rPr>
              <a:t> </a:t>
            </a:r>
            <a:br>
              <a:rPr lang="ru-RU" sz="6200" b="1" dirty="0">
                <a:solidFill>
                  <a:srgbClr val="FFFF00"/>
                </a:solidFill>
              </a:rPr>
            </a:br>
            <a:r>
              <a:rPr lang="ru-RU" sz="6200" b="1" dirty="0">
                <a:solidFill>
                  <a:srgbClr val="FFFF00"/>
                </a:solidFill>
              </a:rPr>
              <a:t/>
            </a:r>
            <a:br>
              <a:rPr lang="ru-RU" sz="6200" b="1" dirty="0">
                <a:solidFill>
                  <a:srgbClr val="FFFF00"/>
                </a:solidFill>
              </a:rPr>
            </a:br>
            <a:r>
              <a:rPr lang="ru-RU" sz="6200" b="1" dirty="0">
                <a:solidFill>
                  <a:srgbClr val="FFFF00"/>
                </a:solidFill>
              </a:rPr>
              <a:t>1991-2023р</a:t>
            </a:r>
            <a:endParaRPr lang="ru-RU" sz="6200" b="1" dirty="0"/>
          </a:p>
        </p:txBody>
      </p:sp>
    </p:spTree>
    <p:extLst>
      <p:ext uri="{BB962C8B-B14F-4D97-AF65-F5344CB8AC3E}">
        <p14:creationId xmlns:p14="http://schemas.microsoft.com/office/powerpoint/2010/main" val="68010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6138" y="336331"/>
            <a:ext cx="10321158" cy="367862"/>
          </a:xfrm>
        </p:spPr>
        <p:txBody>
          <a:bodyPr>
            <a:noAutofit/>
          </a:bodyPr>
          <a:lstStyle/>
          <a:p>
            <a:pPr algn="ctr"/>
            <a:r>
              <a:rPr lang="uk-UA" sz="2700" b="1" dirty="0">
                <a:solidFill>
                  <a:srgbClr val="0070C0"/>
                </a:solidFill>
              </a:rPr>
              <a:t>Гідравлічна модель мереж водовідведення</a:t>
            </a:r>
            <a:br>
              <a:rPr lang="uk-UA" sz="2700" b="1" dirty="0">
                <a:solidFill>
                  <a:srgbClr val="0070C0"/>
                </a:solidFill>
              </a:rPr>
            </a:br>
            <a:r>
              <a:rPr lang="uk-UA" sz="2700" b="1" dirty="0">
                <a:solidFill>
                  <a:srgbClr val="0070C0"/>
                </a:solidFill>
              </a:rPr>
              <a:t> ( </a:t>
            </a:r>
            <a:r>
              <a:rPr lang="uk-UA" sz="2700" b="1" dirty="0" smtClean="0">
                <a:solidFill>
                  <a:srgbClr val="0070C0"/>
                </a:solidFill>
              </a:rPr>
              <a:t>Зливова </a:t>
            </a:r>
            <a:r>
              <a:rPr lang="uk-UA" sz="2700" b="1" dirty="0">
                <a:solidFill>
                  <a:srgbClr val="0070C0"/>
                </a:solidFill>
              </a:rPr>
              <a:t>каналізація)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055" y="945932"/>
            <a:ext cx="10352687" cy="120869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altLang="ru-RU" b="1" u="sng" dirty="0" err="1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Гідравлічна</a:t>
            </a:r>
            <a:r>
              <a:rPr lang="ru-RU" altLang="ru-RU" b="1" u="sng" dirty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модель </a:t>
            </a:r>
            <a:r>
              <a:rPr lang="ru-RU" altLang="ru-RU" b="1" u="sng" dirty="0" err="1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дозволяє</a:t>
            </a:r>
            <a:r>
              <a:rPr lang="ru-RU" altLang="ru-RU" b="1" u="sng" dirty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: </a:t>
            </a:r>
            <a:r>
              <a:rPr lang="ru-RU" altLang="ru-RU" b="1" i="1" u="sng" dirty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br>
              <a:rPr lang="ru-RU" altLang="ru-RU" b="1" i="1" u="sng" dirty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</a:b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-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Концентрувати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повну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інформацію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про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зливову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каналізаційну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мережу 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її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елементи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в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єдиній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електронній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базі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даних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. У базу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даних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вноситься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повна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інформація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про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засувки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та  насоси на ОС , водостоки,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вузли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труби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із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зазначенням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довжини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діаметра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нахилу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. 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51" y="2027314"/>
            <a:ext cx="8408276" cy="451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63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1034" y="273270"/>
            <a:ext cx="10089932" cy="735723"/>
          </a:xfrm>
        </p:spPr>
        <p:txBody>
          <a:bodyPr>
            <a:noAutofit/>
          </a:bodyPr>
          <a:lstStyle/>
          <a:p>
            <a:pPr algn="ctr"/>
            <a:r>
              <a:rPr lang="uk-UA" sz="2700" b="1" dirty="0">
                <a:solidFill>
                  <a:srgbClr val="0070C0"/>
                </a:solidFill>
              </a:rPr>
              <a:t>Гідравлічна модель мереж водовідведення</a:t>
            </a:r>
            <a:br>
              <a:rPr lang="uk-UA" sz="2700" b="1" dirty="0">
                <a:solidFill>
                  <a:srgbClr val="0070C0"/>
                </a:solidFill>
              </a:rPr>
            </a:br>
            <a:r>
              <a:rPr lang="uk-UA" sz="2700" b="1" dirty="0">
                <a:solidFill>
                  <a:srgbClr val="0070C0"/>
                </a:solidFill>
              </a:rPr>
              <a:t> ( Зливова каналізація)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0331" y="1271751"/>
            <a:ext cx="8975835" cy="9511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</a:rPr>
              <a:t>- проводити гідравлічні розрахунки </a:t>
            </a:r>
            <a:r>
              <a:rPr lang="uk-UA" b="1" dirty="0" smtClean="0">
                <a:solidFill>
                  <a:srgbClr val="FFFF00"/>
                </a:solidFill>
              </a:rPr>
              <a:t>мереж  зливової каналізації  (самопливної </a:t>
            </a:r>
            <a:r>
              <a:rPr lang="uk-UA" b="1" dirty="0">
                <a:solidFill>
                  <a:srgbClr val="FFFF00"/>
                </a:solidFill>
              </a:rPr>
              <a:t>та </a:t>
            </a:r>
            <a:r>
              <a:rPr lang="uk-UA" b="1" dirty="0" smtClean="0">
                <a:solidFill>
                  <a:srgbClr val="FFFF00"/>
                </a:solidFill>
              </a:rPr>
              <a:t>напірної )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FFFF00"/>
                </a:solidFill>
              </a:rPr>
              <a:t>- проводити гідравлічні розрахунки   при новому будівництві.</a:t>
            </a:r>
            <a:endParaRPr lang="ru-RU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24" y="2107324"/>
            <a:ext cx="8565931" cy="46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73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26" y="0"/>
            <a:ext cx="4985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57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984" y="0"/>
            <a:ext cx="4982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88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919209" cy="5620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b="1" dirty="0" smtClean="0">
                <a:solidFill>
                  <a:srgbClr val="FFFF00"/>
                </a:solidFill>
              </a:rPr>
              <a:t>                 Дякую за увагу.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12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579" y="199698"/>
            <a:ext cx="10447283" cy="620110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uk-UA" sz="5400" b="1" dirty="0">
                <a:solidFill>
                  <a:srgbClr val="FFFF00"/>
                </a:solidFill>
              </a:rPr>
              <a:t>Розробка гідравлічних </a:t>
            </a:r>
            <a:r>
              <a:rPr lang="ru-RU" sz="5400" b="1" dirty="0" smtClean="0">
                <a:solidFill>
                  <a:srgbClr val="FFFF00"/>
                </a:solidFill>
              </a:rPr>
              <a:t>моделей </a:t>
            </a:r>
            <a:r>
              <a:rPr lang="ru-RU" sz="5400" b="1" dirty="0">
                <a:solidFill>
                  <a:srgbClr val="FFFF00"/>
                </a:solidFill>
              </a:rPr>
              <a:t>систем </a:t>
            </a:r>
            <a:r>
              <a:rPr lang="ru-RU" sz="5400" b="1" dirty="0" err="1">
                <a:solidFill>
                  <a:srgbClr val="FFFF00"/>
                </a:solidFill>
              </a:rPr>
              <a:t>централізованого</a:t>
            </a:r>
            <a:r>
              <a:rPr lang="ru-RU" sz="5400" b="1" dirty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вовідведення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solidFill>
                  <a:srgbClr val="FFFF00"/>
                </a:solidFill>
              </a:rPr>
              <a:t>населенних</a:t>
            </a:r>
            <a:r>
              <a:rPr lang="ru-RU" sz="5400" b="1" dirty="0"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solidFill>
                  <a:srgbClr val="FFFF00"/>
                </a:solidFill>
              </a:rPr>
              <a:t>пунктів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46848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069" y="685800"/>
            <a:ext cx="11098923" cy="5453743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Pct val="100000"/>
              <a:buNone/>
            </a:pPr>
            <a:r>
              <a:rPr lang="ru-RU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r>
              <a:rPr lang="ru-RU" altLang="ru-RU" sz="4400" dirty="0" err="1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Програма</a:t>
            </a:r>
            <a:r>
              <a:rPr lang="ru-RU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4400" dirty="0" err="1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гідравлічного</a:t>
            </a:r>
            <a:r>
              <a:rPr lang="ru-RU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4400" dirty="0" err="1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моделювання</a:t>
            </a:r>
            <a:r>
              <a:rPr lang="ru-RU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«</a:t>
            </a:r>
            <a:r>
              <a:rPr lang="ru-RU" altLang="ru-RU" sz="4400" dirty="0" err="1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</a:t>
            </a:r>
            <a:r>
              <a:rPr lang="en-US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WS</a:t>
            </a:r>
            <a:r>
              <a:rPr lang="ru-RU" altLang="ru-RU" sz="4400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»</a:t>
            </a:r>
            <a:endParaRPr lang="en-US" altLang="ru-RU" sz="4400" dirty="0" smtClean="0">
              <a:solidFill>
                <a:srgbClr val="0000FF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  <a:p>
            <a:pPr algn="ctr">
              <a:spcBef>
                <a:spcPct val="0"/>
              </a:spcBef>
              <a:buClrTx/>
              <a:buSzPct val="100000"/>
              <a:buNone/>
            </a:pPr>
            <a:endParaRPr lang="ru-RU" altLang="ru-RU" sz="4400" dirty="0" smtClean="0">
              <a:solidFill>
                <a:srgbClr val="0000FF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  <a:p>
            <a:pPr>
              <a:spcBef>
                <a:spcPct val="0"/>
              </a:spcBef>
              <a:buClrTx/>
              <a:buSzPct val="100000"/>
              <a:buNone/>
            </a:pPr>
            <a:r>
              <a:rPr lang="ru-RU" altLang="ru-RU" dirty="0" smtClean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Ціль</a:t>
            </a:r>
            <a:r>
              <a:rPr lang="ru-RU" altLang="ru-RU" b="1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b="1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розробки</a:t>
            </a:r>
            <a:r>
              <a:rPr lang="ru-RU" altLang="ru-RU" b="1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–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створення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єдиної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повної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схеми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системи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мережі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водовідведення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проведення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гідравлічних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розрахунків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моделювання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;</a:t>
            </a:r>
          </a:p>
          <a:p>
            <a:pPr>
              <a:spcBef>
                <a:spcPct val="0"/>
              </a:spcBef>
              <a:buClrTx/>
              <a:buSzPct val="100000"/>
              <a:buNone/>
            </a:pPr>
            <a:endParaRPr lang="ru-RU" altLang="ru-RU" i="1" dirty="0">
              <a:solidFill>
                <a:srgbClr val="FFFF00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  <a:p>
            <a:pPr algn="just">
              <a:spcBef>
                <a:spcPct val="0"/>
              </a:spcBef>
              <a:buClrTx/>
              <a:buSzPct val="100000"/>
              <a:buNone/>
            </a:pPr>
            <a:r>
              <a:rPr lang="ru-RU" altLang="ru-RU" b="1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-	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розробка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сучасної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інтелектуальної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системи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контролю і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управління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централізованого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водовідведення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нвселенних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пунктів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на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базі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інтеграції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гідравлічних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моделей і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системи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SCADA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працюючих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в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режимі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реального часу.</a:t>
            </a:r>
          </a:p>
          <a:p>
            <a:pPr algn="just">
              <a:spcBef>
                <a:spcPct val="0"/>
              </a:spcBef>
              <a:buClrTx/>
              <a:buSzPct val="100000"/>
              <a:buNone/>
            </a:pPr>
            <a:endParaRPr lang="ru-RU" altLang="ru-RU" b="1" i="1" u="sng" dirty="0">
              <a:solidFill>
                <a:srgbClr val="0000FF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4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358" y="220718"/>
            <a:ext cx="8346253" cy="465082"/>
          </a:xfrm>
        </p:spPr>
        <p:txBody>
          <a:bodyPr>
            <a:noAutofit/>
          </a:bodyPr>
          <a:lstStyle/>
          <a:p>
            <a:pPr algn="ctr"/>
            <a:r>
              <a:rPr lang="uk-UA" sz="27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Функції </a:t>
            </a:r>
            <a:r>
              <a:rPr lang="uk-UA" sz="27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програми </a:t>
            </a:r>
            <a:r>
              <a:rPr lang="uk-UA" sz="2800">
                <a:solidFill>
                  <a:srgbClr val="0070C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>
                <a:solidFill>
                  <a:srgbClr val="0070C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Гідра </a:t>
            </a:r>
            <a:r>
              <a:rPr lang="en-US" sz="2800">
                <a:solidFill>
                  <a:srgbClr val="0070C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</a:t>
            </a:r>
            <a:r>
              <a:rPr lang="uk-UA" sz="2800">
                <a:solidFill>
                  <a:srgbClr val="0070C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>
                <a:solidFill>
                  <a:srgbClr val="0070C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59" y="1166648"/>
            <a:ext cx="11771586" cy="5549462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18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8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Гідра</a:t>
            </a:r>
            <a:r>
              <a:rPr lang="ru-RU" sz="18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</a:t>
            </a:r>
            <a:r>
              <a:rPr lang="uk-UA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враховує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різні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гідрологічні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процеси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які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виробляють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стік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sz="180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міських</a:t>
            </a:r>
            <a:r>
              <a:rPr lang="ru-RU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районів та м</a:t>
            </a:r>
            <a:r>
              <a:rPr lang="uk-UA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ожуть </a:t>
            </a:r>
            <a:r>
              <a:rPr lang="ru-RU" sz="18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включати</a:t>
            </a:r>
            <a:r>
              <a:rPr lang="ru-RU" sz="18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ru-RU" sz="18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мінлив</a:t>
            </a:r>
            <a:r>
              <a:rPr lang="uk-UA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кількість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опадів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 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випаровування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стоячих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поверхневих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вод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скупчення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танення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снігу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 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перехоплення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опадів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сховища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депресії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просочування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опадів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ненасичені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шари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ґрунту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 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просочування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просоченої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води в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шари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підземних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вод; 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перелив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між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підземними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водами та дренажною системою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нелінійне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прокладання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пласта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сухопутним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потоком;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вловлювання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утримання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опадів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/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стоків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uk-UA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Гідра </a:t>
            </a:r>
            <a:r>
              <a:rPr lang="en-US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</a:t>
            </a:r>
            <a:r>
              <a:rPr lang="uk-UA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8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здатна</a:t>
            </a:r>
            <a:r>
              <a:rPr lang="ru-RU" sz="18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18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обробляти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мережі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необмеженого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розміру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використовувати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широкий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вибір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стандартних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закритих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відкритих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форм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трубопроводів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також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природних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каналів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моделювати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спеціальні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елементи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як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накопичувачі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/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очисні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установки,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роздільники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потоку, насоси,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отвори  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застосовувати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зовнішні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потоки та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якість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води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поверхневого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стоку,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підтоку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підземних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вод, , 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кінематичної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хвилі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повністю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динамічні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маршрутизації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потоку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хвиль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моделювати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потоку,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зворотний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злив, наддув,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зворотний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потік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застосовувати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визначені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користувачем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правила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динамічного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імітації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насосів</a:t>
            </a:r>
            <a:r>
              <a:rPr lang="ru-RU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отвору</a:t>
            </a:r>
            <a:r>
              <a:rPr lang="ru-RU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ru-RU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172" y="588579"/>
            <a:ext cx="10447282" cy="430924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30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Створення електронної структури міста</a:t>
            </a:r>
            <a:r>
              <a:rPr lang="uk-UA" altLang="ru-RU" sz="3000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/>
            </a:r>
            <a:br>
              <a:rPr lang="uk-UA" altLang="ru-RU" sz="3000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</a:b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516" y="1166648"/>
            <a:ext cx="5845215" cy="5691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Створити </a:t>
            </a:r>
            <a:r>
              <a:rPr lang="uk-UA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електронну</a:t>
            </a:r>
            <a:r>
              <a:rPr lang="ru-RU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структуру міста з прив'язкою до географічних координат +</a:t>
            </a:r>
            <a:r>
              <a:rPr lang="en-US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GPS </a:t>
            </a:r>
            <a:r>
              <a:rPr lang="ru-RU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 об'єктами міської інфраструктури, відмітками землі та </a:t>
            </a:r>
            <a:r>
              <a:rPr lang="uk-UA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накладенням</a:t>
            </a:r>
            <a:r>
              <a:rPr lang="ru-RU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на </a:t>
            </a:r>
            <a:r>
              <a:rPr lang="ru-RU" altLang="ru-RU" sz="2800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неї</a:t>
            </a:r>
            <a:r>
              <a:rPr lang="ru-RU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каналізаційних мереж. (Для подальшого використання у програмі «Гідра </a:t>
            </a:r>
            <a:r>
              <a:rPr lang="en-US" altLang="ru-RU" sz="2800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WS</a:t>
            </a:r>
            <a:r>
              <a:rPr lang="ru-RU" altLang="ru-RU" sz="2800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»).</a:t>
            </a:r>
            <a:endParaRPr lang="ru-RU" altLang="ru-RU" sz="2800" i="1" dirty="0">
              <a:solidFill>
                <a:srgbClr val="FFFF00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122" y="1019503"/>
            <a:ext cx="4837666" cy="560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1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10" y="578734"/>
            <a:ext cx="10880204" cy="729205"/>
          </a:xfrm>
        </p:spPr>
        <p:txBody>
          <a:bodyPr>
            <a:noAutofit/>
          </a:bodyPr>
          <a:lstStyle/>
          <a:p>
            <a:pPr algn="ctr"/>
            <a: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Збільшений фрагмент </a:t>
            </a:r>
            <a:r>
              <a:rPr lang="uk-UA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електронної</a:t>
            </a:r>
            <a:r>
              <a:rPr lang="ru-RU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uk-UA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структури міста з санітарною каналізацією</a:t>
            </a:r>
            <a: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/>
            </a:r>
            <a:b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</a:br>
            <a:endParaRPr lang="ru-RU" sz="27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2" y="1413044"/>
            <a:ext cx="11570984" cy="4948190"/>
          </a:xfrm>
        </p:spPr>
      </p:pic>
    </p:spTree>
    <p:extLst>
      <p:ext uri="{BB962C8B-B14F-4D97-AF65-F5344CB8AC3E}">
        <p14:creationId xmlns:p14="http://schemas.microsoft.com/office/powerpoint/2010/main" val="11208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378" y="388883"/>
            <a:ext cx="10510345" cy="34684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 smtClean="0">
                <a:solidFill>
                  <a:srgbClr val="0070C0"/>
                </a:solidFill>
              </a:rPr>
              <a:t>Гідравлічна модель мереж водовідведення</a:t>
            </a:r>
            <a:br>
              <a:rPr lang="uk-UA" sz="3000" b="1" dirty="0" smtClean="0">
                <a:solidFill>
                  <a:srgbClr val="0070C0"/>
                </a:solidFill>
              </a:rPr>
            </a:br>
            <a:r>
              <a:rPr lang="uk-UA" sz="3000" b="1" dirty="0" smtClean="0">
                <a:solidFill>
                  <a:srgbClr val="0070C0"/>
                </a:solidFill>
              </a:rPr>
              <a:t> ( санітарна каналізація)</a:t>
            </a: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620" y="840828"/>
            <a:ext cx="11267091" cy="10195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altLang="ru-RU" b="1" u="sng" dirty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Гідравлічна модель </a:t>
            </a:r>
            <a:r>
              <a:rPr lang="ru-RU" altLang="ru-RU" b="1" u="sng" dirty="0" err="1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дозволяє</a:t>
            </a:r>
            <a:r>
              <a:rPr lang="ru-RU" altLang="ru-RU" b="1" u="sng" dirty="0">
                <a:solidFill>
                  <a:srgbClr val="0000FF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: </a:t>
            </a:r>
            <a:r>
              <a:rPr lang="ru-RU" altLang="ru-RU" b="1" i="1" u="sng" dirty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br>
              <a:rPr lang="ru-RU" altLang="ru-RU" b="1" i="1" u="sng" dirty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</a:b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-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Концентрувати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повну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інформацію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про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каналізаційну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мережу 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її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елементи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в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єдиній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електронній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базі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даних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. У базу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даних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вноситься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повна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інформація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про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засувки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та  насоси на КНС 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вузли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труби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підключення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до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мережі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споживачів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із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зазначенням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довжини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діаметра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altLang="ru-RU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нахилу</a:t>
            </a:r>
            <a:r>
              <a:rPr lang="ru-RU" altLang="ru-RU" i="1" dirty="0" smtClean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 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та </a:t>
            </a:r>
            <a:r>
              <a:rPr lang="ru-RU" altLang="ru-RU" i="1" dirty="0" err="1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ін</a:t>
            </a:r>
            <a:r>
              <a:rPr lang="ru-RU" altLang="ru-RU" i="1" dirty="0">
                <a:solidFill>
                  <a:srgbClr val="FFFF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65435"/>
            <a:ext cx="8777604" cy="47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6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069" y="168166"/>
            <a:ext cx="10857186" cy="4834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solidFill>
                  <a:srgbClr val="0070C0"/>
                </a:solidFill>
              </a:rPr>
              <a:t>Гідравлічна модель мереж </a:t>
            </a:r>
            <a:r>
              <a:rPr lang="uk-UA" sz="2700" b="1" dirty="0" smtClean="0">
                <a:solidFill>
                  <a:srgbClr val="0070C0"/>
                </a:solidFill>
              </a:rPr>
              <a:t>водовідведення</a:t>
            </a:r>
            <a:br>
              <a:rPr lang="uk-UA" sz="2700" b="1" dirty="0" smtClean="0">
                <a:solidFill>
                  <a:srgbClr val="0070C0"/>
                </a:solidFill>
              </a:rPr>
            </a:br>
            <a:r>
              <a:rPr lang="uk-UA" sz="2800" b="1" dirty="0">
                <a:solidFill>
                  <a:srgbClr val="0070C0"/>
                </a:solidFill>
              </a:rPr>
              <a:t>( санітарна каналізація)</a:t>
            </a:r>
            <a:endParaRPr lang="ru-RU" sz="27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92164" y="882869"/>
            <a:ext cx="8986345" cy="8513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FFFF00"/>
                </a:solidFill>
              </a:rPr>
              <a:t>- проводити гідравлічні розрахунки різноманітних ситуацій мереж водовідведення ( санітарної самопливної та напірної каналізації )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FFFF00"/>
                </a:solidFill>
              </a:rPr>
              <a:t>- проводити гідравлічні розрахунки  при підключенні нових абонентів.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164" y="1734206"/>
            <a:ext cx="8986345" cy="483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6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890" y="94594"/>
            <a:ext cx="10520854" cy="1324304"/>
          </a:xfrm>
        </p:spPr>
        <p:txBody>
          <a:bodyPr>
            <a:noAutofit/>
          </a:bodyPr>
          <a:lstStyle/>
          <a:p>
            <a:pPr algn="ctr"/>
            <a:r>
              <a:rPr lang="uk-UA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Збільшений </a:t>
            </a:r>
            <a:r>
              <a:rPr lang="ru-RU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фрагмент </a:t>
            </a:r>
            <a:r>
              <a:rPr lang="uk-UA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електронної</a:t>
            </a:r>
            <a: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uk-UA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структури міста і</a:t>
            </a:r>
            <a:r>
              <a:rPr lang="uk-UA" alt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з зливовою </a:t>
            </a:r>
            <a:r>
              <a:rPr lang="uk-UA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каналізацією</a:t>
            </a:r>
            <a: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/>
            </a:r>
            <a:br>
              <a:rPr lang="ru-RU" alt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</a:br>
            <a:endParaRPr lang="ru-RU" sz="2700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66" y="1156139"/>
            <a:ext cx="10258612" cy="5479306"/>
          </a:xfrm>
        </p:spPr>
      </p:pic>
    </p:spTree>
    <p:extLst>
      <p:ext uri="{BB962C8B-B14F-4D97-AF65-F5344CB8AC3E}">
        <p14:creationId xmlns:p14="http://schemas.microsoft.com/office/powerpoint/2010/main" val="184952789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443</TotalTime>
  <Words>366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Lucida Sans Unicode</vt:lpstr>
      <vt:lpstr>Times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Функції програми «Гідра WS» </vt:lpstr>
      <vt:lpstr>Створення електронної структури міста </vt:lpstr>
      <vt:lpstr>Збільшений фрагмент електронної структури міста з санітарною каналізацією </vt:lpstr>
      <vt:lpstr>Гідравлічна модель мереж водовідведення  ( санітарна каналізація)</vt:lpstr>
      <vt:lpstr>Гідравлічна модель мереж водовідведення ( санітарна каналізація)</vt:lpstr>
      <vt:lpstr>Збільшений фрагмент електронної структури міста із зливовою каналізацією </vt:lpstr>
      <vt:lpstr>Гідравлічна модель мереж водовідведення  ( Зливова каналізація)</vt:lpstr>
      <vt:lpstr>Гідравлічна модель мереж водовідведення  ( Зливова каналізація)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НПЦ Эколас</dc:creator>
  <cp:lastModifiedBy>НПЦ Эколас</cp:lastModifiedBy>
  <cp:revision>48</cp:revision>
  <dcterms:created xsi:type="dcterms:W3CDTF">2023-07-24T12:04:19Z</dcterms:created>
  <dcterms:modified xsi:type="dcterms:W3CDTF">2023-07-26T19:06:34Z</dcterms:modified>
</cp:coreProperties>
</file>